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687" r:id="rId2"/>
    <p:sldId id="717" r:id="rId3"/>
    <p:sldId id="668" r:id="rId4"/>
    <p:sldId id="669" r:id="rId5"/>
    <p:sldId id="670" r:id="rId6"/>
    <p:sldId id="671" r:id="rId7"/>
    <p:sldId id="672" r:id="rId8"/>
    <p:sldId id="673" r:id="rId9"/>
    <p:sldId id="691" r:id="rId10"/>
    <p:sldId id="692" r:id="rId11"/>
    <p:sldId id="693" r:id="rId12"/>
    <p:sldId id="694" r:id="rId13"/>
    <p:sldId id="674" r:id="rId14"/>
    <p:sldId id="695" r:id="rId15"/>
    <p:sldId id="696" r:id="rId16"/>
    <p:sldId id="697" r:id="rId17"/>
    <p:sldId id="698" r:id="rId18"/>
    <p:sldId id="699" r:id="rId19"/>
    <p:sldId id="700" r:id="rId20"/>
    <p:sldId id="701" r:id="rId21"/>
    <p:sldId id="702" r:id="rId22"/>
    <p:sldId id="703" r:id="rId23"/>
    <p:sldId id="704" r:id="rId24"/>
    <p:sldId id="716" r:id="rId25"/>
    <p:sldId id="707" r:id="rId26"/>
    <p:sldId id="708" r:id="rId27"/>
    <p:sldId id="709" r:id="rId28"/>
    <p:sldId id="711" r:id="rId29"/>
    <p:sldId id="712" r:id="rId30"/>
    <p:sldId id="713" r:id="rId31"/>
    <p:sldId id="714" r:id="rId32"/>
    <p:sldId id="706" r:id="rId33"/>
    <p:sldId id="306" r:id="rId34"/>
    <p:sldId id="392" r:id="rId35"/>
    <p:sldId id="705" r:id="rId36"/>
    <p:sldId id="331" r:id="rId3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92"/>
    <a:srgbClr val="008F00"/>
    <a:srgbClr val="942093"/>
    <a:srgbClr val="FF9300"/>
    <a:srgbClr val="008000"/>
    <a:srgbClr val="011893"/>
    <a:srgbClr val="FF40FF"/>
    <a:srgbClr val="941651"/>
    <a:srgbClr val="AAAAAA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30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FB450-3C2F-444B-9D8A-00853E938C60}" type="datetimeFigureOut">
              <a:rPr lang="es-ES_tradnl" smtClean="0"/>
              <a:t>25/08/2022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8BF0D-A6A6-FD4D-A9E6-5DEC166F13E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7344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21189-4162-4095-A72D-97D1D0A4C38F}" type="datetime1">
              <a:rPr lang="es-CL" smtClean="0"/>
              <a:t>25-08-2022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0936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773A9-F609-4366-8CB2-D4C393F6FD2B}" type="datetime1">
              <a:rPr lang="es-CL" smtClean="0"/>
              <a:t>25-08-2022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4626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3A19F-DB7A-441A-B859-6E2BBEF27AD9}" type="datetime1">
              <a:rPr lang="es-CL" smtClean="0"/>
              <a:t>25-08-2022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336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Empt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7803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304801" y="-13915"/>
            <a:ext cx="10972420" cy="6885849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Shape 37"/>
          <p:cNvSpPr/>
          <p:nvPr/>
        </p:nvSpPr>
        <p:spPr>
          <a:xfrm>
            <a:off x="1" y="-13915"/>
            <a:ext cx="10972420" cy="6885849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117800" y="1191333"/>
            <a:ext cx="7098800" cy="64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117667" y="2006600"/>
            <a:ext cx="7098800" cy="3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▸"/>
              <a:defRPr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04637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C988-3886-4209-952F-6F2351060C4F}" type="datetime1">
              <a:rPr lang="es-CL" smtClean="0"/>
              <a:t>25-08-2022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2385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F90-380B-4198-AAB4-EFE3F7E59A8E}" type="datetime1">
              <a:rPr lang="es-CL" smtClean="0"/>
              <a:t>25-08-2022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6195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B498-9DDE-410B-8204-6F21FFA6E274}" type="datetime1">
              <a:rPr lang="es-CL" smtClean="0"/>
              <a:t>25-08-2022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7754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F5E6-CD69-49CD-B7D6-2AEC969E30DA}" type="datetime1">
              <a:rPr lang="es-CL" smtClean="0"/>
              <a:t>25-08-2022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1783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9C499-432E-4F9C-A348-9F1EBD53816F}" type="datetime1">
              <a:rPr lang="es-CL" smtClean="0"/>
              <a:t>25-08-2022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95183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2564-0253-46B2-8B97-04702F236E08}" type="datetime1">
              <a:rPr lang="es-CL" smtClean="0"/>
              <a:t>25-08-2022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0944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5F27-AD8C-4F52-BAB6-7A4ECCF43A56}" type="datetime1">
              <a:rPr lang="es-CL" smtClean="0"/>
              <a:t>25-08-2022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2793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418ED-4B89-441E-BDE8-0FDAD45DABC3}" type="datetime1">
              <a:rPr lang="es-CL" smtClean="0"/>
              <a:t>25-08-2022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733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BC72F-1C79-4B24-AFC2-4A1995B30CAF}" type="datetime1">
              <a:rPr lang="es-CL" smtClean="0"/>
              <a:t>25-08-2022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72148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tiff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1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93A05A9-7460-204F-98A2-87AD9098798B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Orbitales Atómicos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AEEBA65-F4E6-CA4F-BCBC-89B74A2B9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566D043-BBC5-C449-9F8E-40037E5B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50" y="287079"/>
            <a:ext cx="4191096" cy="586917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23BCBB2-89CC-0445-9136-9A92FDEEB0B3}"/>
              </a:ext>
            </a:extLst>
          </p:cNvPr>
          <p:cNvSpPr txBox="1"/>
          <p:nvPr/>
        </p:nvSpPr>
        <p:spPr>
          <a:xfrm>
            <a:off x="4595746" y="340242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</p:spTree>
    <p:extLst>
      <p:ext uri="{BB962C8B-B14F-4D97-AF65-F5344CB8AC3E}">
        <p14:creationId xmlns:p14="http://schemas.microsoft.com/office/powerpoint/2010/main" val="2814382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10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1" name="Picture 2" descr="Resultado de imagen para numero cuantico del momento MAGNETICOquimica">
            <a:extLst>
              <a:ext uri="{FF2B5EF4-FFF2-40B4-BE49-F238E27FC236}">
                <a16:creationId xmlns:a16="http://schemas.microsoft.com/office/drawing/2014/main" id="{142081A7-3AC3-174E-9E13-28FD59CE1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95" y="320905"/>
            <a:ext cx="8187177" cy="6216190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89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11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D7811D80-4A2B-B74F-945A-23DEC0FB194A}"/>
              </a:ext>
            </a:extLst>
          </p:cNvPr>
          <p:cNvSpPr txBox="1"/>
          <p:nvPr/>
        </p:nvSpPr>
        <p:spPr>
          <a:xfrm>
            <a:off x="253691" y="379568"/>
            <a:ext cx="7734609" cy="5120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461927" algn="ctr">
              <a:lnSpc>
                <a:spcPts val="2960"/>
              </a:lnSpc>
              <a:spcBef>
                <a:spcPts val="148"/>
              </a:spcBef>
            </a:pPr>
            <a:r>
              <a:rPr lang="es-CL" sz="2800" b="1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Nú</a:t>
            </a:r>
            <a:r>
              <a:rPr lang="es-CL" sz="2800" b="1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</a:t>
            </a:r>
            <a:r>
              <a:rPr lang="es-CL" sz="2800" b="1" spc="-1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CL" sz="2800" b="1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ro</a:t>
            </a:r>
            <a:r>
              <a:rPr lang="es-CL" sz="2800" b="1" spc="-165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Cuá</a:t>
            </a:r>
            <a:r>
              <a:rPr lang="es-CL" sz="2800" b="1" spc="-1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lang="es-CL" sz="2800" b="1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tico</a:t>
            </a:r>
            <a:r>
              <a:rPr lang="es-CL" sz="28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</a:t>
            </a:r>
            <a:r>
              <a:rPr lang="es-CL" sz="2800" b="1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 Spin</a:t>
            </a:r>
            <a:r>
              <a:rPr lang="es-CL" sz="280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800" b="1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(m</a:t>
            </a:r>
            <a:r>
              <a:rPr lang="es-ES" sz="2800" b="1" spc="0" baseline="-2500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lang="es-ES" sz="2800" b="1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  <a:endParaRPr sz="2800" dirty="0">
              <a:solidFill>
                <a:srgbClr val="9420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8243E30-ADFC-444C-98BE-04B6F0ABA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6" t="13829" r="32665" b="30003"/>
          <a:stretch/>
        </p:blipFill>
        <p:spPr>
          <a:xfrm>
            <a:off x="3267219" y="3855370"/>
            <a:ext cx="3815474" cy="2823851"/>
          </a:xfrm>
          <a:prstGeom prst="rect">
            <a:avLst/>
          </a:prstGeom>
        </p:spPr>
      </p:pic>
      <p:sp>
        <p:nvSpPr>
          <p:cNvPr id="24" name="2 CuadroTexto">
            <a:extLst>
              <a:ext uri="{FF2B5EF4-FFF2-40B4-BE49-F238E27FC236}">
                <a16:creationId xmlns:a16="http://schemas.microsoft.com/office/drawing/2014/main" id="{ABF11F09-E596-B149-B692-8EAD55259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91" y="1360720"/>
            <a:ext cx="9341722" cy="28238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Cada electrón , en un orbital, gira sobre si mismo.</a:t>
            </a:r>
          </a:p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Este giro puede ser en el mismo sentido que el de su movimientp orbital o en sentido contrario.</a:t>
            </a:r>
          </a:p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Este hecho se determina mediante un nuevo número cuántico, el número cuántico de spin ms, que puede tomar dos valores, </a:t>
            </a:r>
            <a:r>
              <a:rPr lang="es-MX" altLang="es-CL" sz="2000" b="1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+1/2  </a:t>
            </a: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y </a:t>
            </a:r>
            <a:r>
              <a:rPr lang="es-MX" altLang="es-CL" sz="2000" b="1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-1/2</a:t>
            </a:r>
            <a:r>
              <a:rPr lang="es-MX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endParaRPr lang="es-MX" altLang="es-CL" sz="2000" b="1" dirty="0">
              <a:solidFill>
                <a:srgbClr val="9420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267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12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aphicFrame>
        <p:nvGraphicFramePr>
          <p:cNvPr id="20" name="Group 74">
            <a:extLst>
              <a:ext uri="{FF2B5EF4-FFF2-40B4-BE49-F238E27FC236}">
                <a16:creationId xmlns:a16="http://schemas.microsoft.com/office/drawing/2014/main" id="{BB84CB17-2F15-CE4B-B163-8212226D1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460996"/>
              </p:ext>
            </p:extLst>
          </p:nvPr>
        </p:nvGraphicFramePr>
        <p:xfrm>
          <a:off x="504825" y="1100139"/>
          <a:ext cx="8640763" cy="465772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33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7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20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Números Cuánticos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Orbitales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l</a:t>
                      </a:r>
                      <a:endParaRPr kumimoji="0" lang="es-ES" sz="2400" b="1" i="1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m</a:t>
                      </a:r>
                      <a:r>
                        <a:rPr kumimoji="0" lang="es-ES" sz="2400" b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l</a:t>
                      </a:r>
                      <a:endParaRPr kumimoji="0" lang="es-ES" sz="24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tipo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Nombres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0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0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s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1s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0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0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0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s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2s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02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-1, 0, +1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p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2p</a:t>
                      </a:r>
                      <a:r>
                        <a:rPr kumimoji="0" lang="es-E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y</a:t>
                      </a: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, 2p</a:t>
                      </a:r>
                      <a:r>
                        <a:rPr kumimoji="0" lang="es-E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z</a:t>
                      </a: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, 2p</a:t>
                      </a:r>
                      <a:r>
                        <a:rPr kumimoji="0" lang="es-E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x</a:t>
                      </a:r>
                      <a:endParaRPr kumimoji="0" lang="es-E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20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0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0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s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3s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202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-1, 0, +1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p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3p</a:t>
                      </a:r>
                      <a:r>
                        <a:rPr kumimoji="0" lang="es-E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y</a:t>
                      </a: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, 3p</a:t>
                      </a:r>
                      <a:r>
                        <a:rPr kumimoji="0" lang="es-E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z</a:t>
                      </a: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, 3p</a:t>
                      </a:r>
                      <a:r>
                        <a:rPr kumimoji="0" lang="es-E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x</a:t>
                      </a:r>
                      <a:endParaRPr kumimoji="0" lang="es-E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30308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-2,-1,0,1-2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d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3d</a:t>
                      </a:r>
                      <a:r>
                        <a:rPr kumimoji="0" lang="es-E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xy</a:t>
                      </a: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,3d</a:t>
                      </a:r>
                      <a:r>
                        <a:rPr kumimoji="0" lang="es-E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yz</a:t>
                      </a: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,3dz</a:t>
                      </a:r>
                      <a:r>
                        <a:rPr kumimoji="0" lang="es-ES" sz="200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3d</a:t>
                      </a:r>
                      <a:r>
                        <a:rPr kumimoji="0" lang="es-E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xz</a:t>
                      </a: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3dx</a:t>
                      </a:r>
                      <a:r>
                        <a:rPr kumimoji="0" lang="es-ES" sz="200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-y</a:t>
                      </a:r>
                      <a:r>
                        <a:rPr kumimoji="0" lang="es-ES" sz="200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  <a:endParaRPr kumimoji="0" lang="es-ES" sz="20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1774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9" y="6269688"/>
            <a:ext cx="731600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tx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13</a:t>
            </a:fld>
            <a:endParaRPr lang="es-CL">
              <a:solidFill>
                <a:schemeClr val="tx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5804" y="63512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8201480" y="238540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aphicFrame>
        <p:nvGraphicFramePr>
          <p:cNvPr id="8" name="Group 2">
            <a:extLst>
              <a:ext uri="{FF2B5EF4-FFF2-40B4-BE49-F238E27FC236}">
                <a16:creationId xmlns:a16="http://schemas.microsoft.com/office/drawing/2014/main" id="{A6FED392-6427-21C9-4908-D0EF52480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587515"/>
              </p:ext>
            </p:extLst>
          </p:nvPr>
        </p:nvGraphicFramePr>
        <p:xfrm>
          <a:off x="1268623" y="1520203"/>
          <a:ext cx="8229600" cy="3595688"/>
        </p:xfrm>
        <a:graphic>
          <a:graphicData uri="http://schemas.openxmlformats.org/drawingml/2006/table">
            <a:tbl>
              <a:tblPr/>
              <a:tblGrid>
                <a:gridCol w="1738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29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04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Número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cuántico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Símbolo</a:t>
                      </a:r>
                      <a:endParaRPr kumimoji="0" lang="es-E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Descripción</a:t>
                      </a:r>
                      <a:endParaRPr kumimoji="0" lang="es-E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valores</a:t>
                      </a:r>
                      <a:endParaRPr kumimoji="0" lang="es-E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Principal</a:t>
                      </a:r>
                      <a:endParaRPr kumimoji="0" lang="es-E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s-E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Representa el nivel de E y el  volumen de átomo</a:t>
                      </a:r>
                      <a:endParaRPr kumimoji="0" lang="es-E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1,2, 3…..x </a:t>
                      </a:r>
                      <a:endParaRPr kumimoji="0" lang="es-E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Secundario</a:t>
                      </a:r>
                      <a:endParaRPr kumimoji="0" lang="es-E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</a:t>
                      </a:r>
                      <a:endParaRPr kumimoji="0" lang="es-E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Describe la forma del orbital atómico</a:t>
                      </a:r>
                      <a:endParaRPr kumimoji="0" lang="es-E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0,1,2,..n-1</a:t>
                      </a:r>
                      <a:endParaRPr kumimoji="0" lang="es-E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Magnético</a:t>
                      </a:r>
                      <a:endParaRPr kumimoji="0" lang="es-E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 o ml</a:t>
                      </a:r>
                      <a:endParaRPr kumimoji="0" lang="es-E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Describe la orientación espacial del orbital</a:t>
                      </a:r>
                      <a:endParaRPr kumimoji="0" lang="es-E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+l, 0, -l</a:t>
                      </a:r>
                      <a:endParaRPr kumimoji="0" lang="es-E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Espin del electrón</a:t>
                      </a:r>
                      <a:endParaRPr kumimoji="0" lang="es-E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 o ms</a:t>
                      </a:r>
                      <a:endParaRPr kumimoji="0" lang="es-E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El giro del electrón sobre su propio eje</a:t>
                      </a:r>
                      <a:endParaRPr kumimoji="0" lang="es-E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+1/2 y -1/2</a:t>
                      </a:r>
                      <a:endParaRPr kumimoji="0" lang="es-E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 Box 34">
            <a:extLst>
              <a:ext uri="{FF2B5EF4-FFF2-40B4-BE49-F238E27FC236}">
                <a16:creationId xmlns:a16="http://schemas.microsoft.com/office/drawing/2014/main" id="{818B2CC7-B9CC-AA8A-FC21-295B9D664D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6686" y="72804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CL" altLang="es-CL" sz="2000" b="1" dirty="0"/>
              <a:t>TABLA RESUMEN DE NÚMEROS CUÁNTICOS</a:t>
            </a:r>
          </a:p>
        </p:txBody>
      </p:sp>
    </p:spTree>
    <p:extLst>
      <p:ext uri="{BB962C8B-B14F-4D97-AF65-F5344CB8AC3E}">
        <p14:creationId xmlns:p14="http://schemas.microsoft.com/office/powerpoint/2010/main" val="587178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14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DEF40782-E265-3245-A0B1-1C7D68C34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" y="3278767"/>
            <a:ext cx="3600450" cy="10772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Configuración</a:t>
            </a:r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Electrónica</a:t>
            </a:r>
            <a:endParaRPr lang="es-CL" sz="32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1" name="13 CuadroTexto">
            <a:extLst>
              <a:ext uri="{FF2B5EF4-FFF2-40B4-BE49-F238E27FC236}">
                <a16:creationId xmlns:a16="http://schemas.microsoft.com/office/drawing/2014/main" id="{980E99A3-87AD-FE45-B420-5ED965EA3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1" y="2682226"/>
            <a:ext cx="3571056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s-CL" sz="24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Mínima energía</a:t>
            </a:r>
          </a:p>
        </p:txBody>
      </p:sp>
      <p:sp>
        <p:nvSpPr>
          <p:cNvPr id="22" name="14 CuadroTexto">
            <a:extLst>
              <a:ext uri="{FF2B5EF4-FFF2-40B4-BE49-F238E27FC236}">
                <a16:creationId xmlns:a16="http://schemas.microsoft.com/office/drawing/2014/main" id="{05BA8D56-C595-D44B-9906-7CDE3B8C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534755"/>
            <a:ext cx="3571057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s-CL" sz="2400" b="1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Exclusión de </a:t>
            </a:r>
            <a:r>
              <a:rPr lang="es-CL" sz="2400" b="1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Pauli</a:t>
            </a:r>
            <a:endParaRPr lang="es-CL" sz="2400" b="1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3" name="15 CuadroTexto">
            <a:extLst>
              <a:ext uri="{FF2B5EF4-FFF2-40B4-BE49-F238E27FC236}">
                <a16:creationId xmlns:a16="http://schemas.microsoft.com/office/drawing/2014/main" id="{D6ED5323-D5B7-8C4A-AC52-51ADFA9594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8243" y="4415645"/>
            <a:ext cx="4951071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s-CL" sz="2400" b="1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Máxima multiplicidad de </a:t>
            </a:r>
            <a:r>
              <a:rPr lang="es-CL" sz="2400" b="1" dirty="0" err="1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Hund</a:t>
            </a:r>
            <a:endParaRPr lang="es-CL" sz="2400" b="1" dirty="0">
              <a:solidFill>
                <a:srgbClr val="9420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4" name="16 CuadroTexto">
            <a:extLst>
              <a:ext uri="{FF2B5EF4-FFF2-40B4-BE49-F238E27FC236}">
                <a16:creationId xmlns:a16="http://schemas.microsoft.com/office/drawing/2014/main" id="{CE3406E5-0CE0-B94A-9801-CDE0CFE75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682226"/>
            <a:ext cx="504000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s-CL" sz="24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</a:p>
        </p:txBody>
      </p:sp>
      <p:sp>
        <p:nvSpPr>
          <p:cNvPr id="25" name="17 CuadroTexto">
            <a:extLst>
              <a:ext uri="{FF2B5EF4-FFF2-40B4-BE49-F238E27FC236}">
                <a16:creationId xmlns:a16="http://schemas.microsoft.com/office/drawing/2014/main" id="{116E65BE-1D04-4044-A6EA-AB9C7811A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353689"/>
            <a:ext cx="504000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s-CL" sz="2400" b="1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</a:p>
        </p:txBody>
      </p:sp>
      <p:sp>
        <p:nvSpPr>
          <p:cNvPr id="26" name="18 CuadroTexto">
            <a:extLst>
              <a:ext uri="{FF2B5EF4-FFF2-40B4-BE49-F238E27FC236}">
                <a16:creationId xmlns:a16="http://schemas.microsoft.com/office/drawing/2014/main" id="{87F37809-FCC0-1F4D-8D76-B4301E1FB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43179"/>
            <a:ext cx="504000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s-CL" sz="2400" b="1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</a:p>
        </p:txBody>
      </p:sp>
      <p:sp>
        <p:nvSpPr>
          <p:cNvPr id="27" name="67 Abrir llave">
            <a:extLst>
              <a:ext uri="{FF2B5EF4-FFF2-40B4-BE49-F238E27FC236}">
                <a16:creationId xmlns:a16="http://schemas.microsoft.com/office/drawing/2014/main" id="{59E3E555-3E27-6542-9B54-E716A928301C}"/>
              </a:ext>
            </a:extLst>
          </p:cNvPr>
          <p:cNvSpPr/>
          <p:nvPr/>
        </p:nvSpPr>
        <p:spPr>
          <a:xfrm>
            <a:off x="4191000" y="2606799"/>
            <a:ext cx="228600" cy="2406377"/>
          </a:xfrm>
          <a:prstGeom prst="leftBrac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s-CL" sz="2400" b="1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8" name="15 Rectángulo">
            <a:extLst>
              <a:ext uri="{FF2B5EF4-FFF2-40B4-BE49-F238E27FC236}">
                <a16:creationId xmlns:a16="http://schemas.microsoft.com/office/drawing/2014/main" id="{1D5A3006-DC66-0445-B6DA-519D5A4BEA01}"/>
              </a:ext>
            </a:extLst>
          </p:cNvPr>
          <p:cNvSpPr/>
          <p:nvPr/>
        </p:nvSpPr>
        <p:spPr>
          <a:xfrm>
            <a:off x="1858263" y="353706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Configuración Electrónica</a:t>
            </a:r>
          </a:p>
        </p:txBody>
      </p:sp>
    </p:spTree>
    <p:extLst>
      <p:ext uri="{BB962C8B-B14F-4D97-AF65-F5344CB8AC3E}">
        <p14:creationId xmlns:p14="http://schemas.microsoft.com/office/powerpoint/2010/main" val="2317394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15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9132C09E-ED5A-7C40-BDA8-0CFE5661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5091" y="1857860"/>
            <a:ext cx="3963247" cy="473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33 CuadroTexto">
            <a:extLst>
              <a:ext uri="{FF2B5EF4-FFF2-40B4-BE49-F238E27FC236}">
                <a16:creationId xmlns:a16="http://schemas.microsoft.com/office/drawing/2014/main" id="{DFD2C7BA-ED5A-EB48-9865-BF381E3F52C4}"/>
              </a:ext>
            </a:extLst>
          </p:cNvPr>
          <p:cNvSpPr txBox="1"/>
          <p:nvPr/>
        </p:nvSpPr>
        <p:spPr>
          <a:xfrm>
            <a:off x="177239" y="1238492"/>
            <a:ext cx="426720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Orbitales y sus Energías</a:t>
            </a:r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612E5362-5483-9440-8CEA-5AB55FCD6049}"/>
              </a:ext>
            </a:extLst>
          </p:cNvPr>
          <p:cNvSpPr txBox="1"/>
          <p:nvPr/>
        </p:nvSpPr>
        <p:spPr>
          <a:xfrm>
            <a:off x="549221" y="152412"/>
            <a:ext cx="7590051" cy="720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ct val="150000"/>
              </a:lnSpc>
              <a:spcBef>
                <a:spcPts val="127"/>
              </a:spcBef>
            </a:pP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Principio de Mín</a:t>
            </a:r>
            <a:r>
              <a:rPr lang="es-CL" sz="2800" b="1" spc="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ma</a:t>
            </a:r>
            <a:r>
              <a:rPr lang="es-CL" sz="2800" b="1" spc="-29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</a:t>
            </a:r>
            <a:r>
              <a:rPr lang="es-CL" sz="28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rgía</a:t>
            </a:r>
            <a:r>
              <a:rPr lang="es-CL" sz="2800" b="1" spc="9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lang="es-CL" sz="28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fbau)</a:t>
            </a:r>
            <a:endParaRPr lang="es-CL" sz="28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D1EF872-1673-DD4A-A017-18892B5DA1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6" t="1297" r="18576"/>
          <a:stretch/>
        </p:blipFill>
        <p:spPr>
          <a:xfrm>
            <a:off x="5177961" y="1331707"/>
            <a:ext cx="4241124" cy="4212595"/>
          </a:xfrm>
          <a:prstGeom prst="rect">
            <a:avLst/>
          </a:prstGeom>
        </p:spPr>
      </p:pic>
      <p:sp>
        <p:nvSpPr>
          <p:cNvPr id="19" name="11 CuadroTexto">
            <a:extLst>
              <a:ext uri="{FF2B5EF4-FFF2-40B4-BE49-F238E27FC236}">
                <a16:creationId xmlns:a16="http://schemas.microsoft.com/office/drawing/2014/main" id="{64220E62-D3F6-FA47-A55E-0E697EAE3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9653" y="5684674"/>
            <a:ext cx="6426843" cy="97719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electrones irán ocupando los niveles de más baja energía en forma creciente.</a:t>
            </a:r>
            <a:endParaRPr lang="es-CL"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81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Resultado de imagen para gif principio minima energia llenado orbitales">
            <a:extLst>
              <a:ext uri="{FF2B5EF4-FFF2-40B4-BE49-F238E27FC236}">
                <a16:creationId xmlns:a16="http://schemas.microsoft.com/office/drawing/2014/main" id="{284E2102-41BD-8943-878E-AF70C25948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588" y="402686"/>
            <a:ext cx="5351684" cy="621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16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1" name="2 Rectángulo">
            <a:extLst>
              <a:ext uri="{FF2B5EF4-FFF2-40B4-BE49-F238E27FC236}">
                <a16:creationId xmlns:a16="http://schemas.microsoft.com/office/drawing/2014/main" id="{35BCE490-08D9-0B4E-B2B6-EC539A074520}"/>
              </a:ext>
            </a:extLst>
          </p:cNvPr>
          <p:cNvSpPr/>
          <p:nvPr/>
        </p:nvSpPr>
        <p:spPr>
          <a:xfrm>
            <a:off x="243069" y="5637275"/>
            <a:ext cx="10301468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electrones que se encuentran en un mismo nivel energético (</a:t>
            </a: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igual n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 se dice que se encuentran en la misma capa.</a:t>
            </a:r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6C1E487F-5993-4142-9FC3-4A3FEE4D6C55}"/>
              </a:ext>
            </a:extLst>
          </p:cNvPr>
          <p:cNvSpPr txBox="1"/>
          <p:nvPr/>
        </p:nvSpPr>
        <p:spPr>
          <a:xfrm>
            <a:off x="549221" y="152412"/>
            <a:ext cx="7590051" cy="720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ct val="150000"/>
              </a:lnSpc>
              <a:spcBef>
                <a:spcPts val="127"/>
              </a:spcBef>
            </a:pP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Principio de Mín</a:t>
            </a:r>
            <a:r>
              <a:rPr lang="es-CL" sz="2800" b="1" spc="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ma</a:t>
            </a:r>
            <a:r>
              <a:rPr lang="es-CL" sz="2800" b="1" spc="-29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</a:t>
            </a:r>
            <a:r>
              <a:rPr lang="es-CL" sz="28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rgía</a:t>
            </a:r>
            <a:r>
              <a:rPr lang="es-CL" sz="2800" b="1" spc="9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lang="es-CL" sz="28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fbau)</a:t>
            </a:r>
            <a:endParaRPr lang="es-CL" sz="28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660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17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6ABF2E62-BE7F-FB49-AB00-11DB48C692A5}"/>
              </a:ext>
            </a:extLst>
          </p:cNvPr>
          <p:cNvSpPr txBox="1"/>
          <p:nvPr/>
        </p:nvSpPr>
        <p:spPr>
          <a:xfrm>
            <a:off x="1589988" y="322395"/>
            <a:ext cx="6402309" cy="5040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2555"/>
              </a:lnSpc>
              <a:spcBef>
                <a:spcPts val="127"/>
              </a:spcBef>
            </a:pPr>
            <a:r>
              <a:rPr lang="es-CL" sz="2800" b="1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Principio de Exclusión de Pauli</a:t>
            </a:r>
            <a:endParaRPr lang="es-CL" sz="2800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" name="11 CuadroTexto">
            <a:extLst>
              <a:ext uri="{FF2B5EF4-FFF2-40B4-BE49-F238E27FC236}">
                <a16:creationId xmlns:a16="http://schemas.microsoft.com/office/drawing/2014/main" id="{2072649A-9F64-0945-B7BB-B4EDAA649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954" y="1080065"/>
            <a:ext cx="8466246" cy="4001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/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orbitales son ocupados con 2 electrones como máximo</a:t>
            </a:r>
            <a:endParaRPr 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1" name="11 CuadroTexto">
            <a:extLst>
              <a:ext uri="{FF2B5EF4-FFF2-40B4-BE49-F238E27FC236}">
                <a16:creationId xmlns:a16="http://schemas.microsoft.com/office/drawing/2014/main" id="{62EC1BCD-B867-EC46-BE45-F44490304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658" y="1623608"/>
            <a:ext cx="7181800" cy="4001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Deben presentar </a:t>
            </a:r>
            <a:r>
              <a:rPr lang="es-ES" sz="2000" dirty="0">
                <a:solidFill>
                  <a:srgbClr val="FF99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“</a:t>
            </a:r>
            <a:r>
              <a:rPr lang="es-ES" sz="2000" i="1" dirty="0">
                <a:solidFill>
                  <a:srgbClr val="FF99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spin</a:t>
            </a:r>
            <a:r>
              <a:rPr lang="es-ES" sz="2000" dirty="0">
                <a:solidFill>
                  <a:srgbClr val="FF99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”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diferentes</a:t>
            </a:r>
            <a:endParaRPr 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9FA741E0-0757-8548-8650-DC50249BCC40}"/>
              </a:ext>
            </a:extLst>
          </p:cNvPr>
          <p:cNvSpPr/>
          <p:nvPr/>
        </p:nvSpPr>
        <p:spPr>
          <a:xfrm>
            <a:off x="3709416" y="6089904"/>
            <a:ext cx="493775" cy="499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0" name="object 18">
            <a:extLst>
              <a:ext uri="{FF2B5EF4-FFF2-40B4-BE49-F238E27FC236}">
                <a16:creationId xmlns:a16="http://schemas.microsoft.com/office/drawing/2014/main" id="{EC6A588D-C389-1945-9DEA-CC5D91170F19}"/>
              </a:ext>
            </a:extLst>
          </p:cNvPr>
          <p:cNvSpPr/>
          <p:nvPr/>
        </p:nvSpPr>
        <p:spPr>
          <a:xfrm>
            <a:off x="7391516" y="2896069"/>
            <a:ext cx="1109471" cy="1243584"/>
          </a:xfrm>
          <a:custGeom>
            <a:avLst/>
            <a:gdLst/>
            <a:ahLst/>
            <a:cxnLst/>
            <a:rect l="l" t="t" r="r" b="b"/>
            <a:pathLst>
              <a:path w="1109471" h="1243584">
                <a:moveTo>
                  <a:pt x="0" y="1243584"/>
                </a:moveTo>
                <a:lnTo>
                  <a:pt x="1109471" y="1243584"/>
                </a:lnTo>
                <a:lnTo>
                  <a:pt x="1109471" y="0"/>
                </a:lnTo>
                <a:lnTo>
                  <a:pt x="0" y="0"/>
                </a:lnTo>
                <a:lnTo>
                  <a:pt x="0" y="1243584"/>
                </a:lnTo>
                <a:close/>
              </a:path>
            </a:pathLst>
          </a:custGeom>
          <a:ln w="38100">
            <a:noFill/>
          </a:ln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2" name="object 16">
            <a:extLst>
              <a:ext uri="{FF2B5EF4-FFF2-40B4-BE49-F238E27FC236}">
                <a16:creationId xmlns:a16="http://schemas.microsoft.com/office/drawing/2014/main" id="{8CCF66E7-2713-C343-88F5-99BC9E9817A3}"/>
              </a:ext>
            </a:extLst>
          </p:cNvPr>
          <p:cNvSpPr/>
          <p:nvPr/>
        </p:nvSpPr>
        <p:spPr>
          <a:xfrm>
            <a:off x="5362146" y="2886925"/>
            <a:ext cx="1109471" cy="1252728"/>
          </a:xfrm>
          <a:custGeom>
            <a:avLst/>
            <a:gdLst/>
            <a:ahLst/>
            <a:cxnLst/>
            <a:rect l="l" t="t" r="r" b="b"/>
            <a:pathLst>
              <a:path w="1109471" h="1252727">
                <a:moveTo>
                  <a:pt x="0" y="1252728"/>
                </a:moveTo>
                <a:lnTo>
                  <a:pt x="1109471" y="1252728"/>
                </a:lnTo>
                <a:lnTo>
                  <a:pt x="1109471" y="0"/>
                </a:lnTo>
                <a:lnTo>
                  <a:pt x="0" y="0"/>
                </a:lnTo>
                <a:lnTo>
                  <a:pt x="0" y="1252728"/>
                </a:lnTo>
                <a:close/>
              </a:path>
            </a:pathLst>
          </a:custGeom>
          <a:ln w="38100">
            <a:noFill/>
          </a:ln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8" name="Picture 2" descr="Electron Spin">
            <a:extLst>
              <a:ext uri="{FF2B5EF4-FFF2-40B4-BE49-F238E27FC236}">
                <a16:creationId xmlns:a16="http://schemas.microsoft.com/office/drawing/2014/main" id="{D9954846-E9F0-4301-8933-1A1F290CB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852" y="2510454"/>
            <a:ext cx="4048125" cy="3457576"/>
          </a:xfrm>
          <a:prstGeom prst="rect">
            <a:avLst/>
          </a:prstGeom>
          <a:noFill/>
        </p:spPr>
      </p:pic>
      <p:sp>
        <p:nvSpPr>
          <p:cNvPr id="35" name="object 17">
            <a:extLst>
              <a:ext uri="{FF2B5EF4-FFF2-40B4-BE49-F238E27FC236}">
                <a16:creationId xmlns:a16="http://schemas.microsoft.com/office/drawing/2014/main" id="{B78B7252-251B-44C9-B747-D1F90CCE3FB5}"/>
              </a:ext>
            </a:extLst>
          </p:cNvPr>
          <p:cNvSpPr/>
          <p:nvPr/>
        </p:nvSpPr>
        <p:spPr>
          <a:xfrm>
            <a:off x="4864201" y="2998212"/>
            <a:ext cx="1279744" cy="1098977"/>
          </a:xfrm>
          <a:prstGeom prst="rect">
            <a:avLst/>
          </a:prstGeom>
          <a:blipFill>
            <a:blip r:embed="rId5" cstate="print"/>
            <a:stretch>
              <a:fillRect t="-11568" r="-428"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1E1B1CEE-D5D3-44AB-926C-99024AC9B390}"/>
              </a:ext>
            </a:extLst>
          </p:cNvPr>
          <p:cNvSpPr/>
          <p:nvPr/>
        </p:nvSpPr>
        <p:spPr>
          <a:xfrm>
            <a:off x="7717125" y="2852155"/>
            <a:ext cx="1300317" cy="1191908"/>
          </a:xfrm>
          <a:prstGeom prst="rect">
            <a:avLst/>
          </a:prstGeom>
          <a:blipFill>
            <a:blip r:embed="rId6" cstate="print"/>
            <a:stretch>
              <a:fillRect l="-1" t="-3596" r="71"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7" name="object 5">
            <a:extLst>
              <a:ext uri="{FF2B5EF4-FFF2-40B4-BE49-F238E27FC236}">
                <a16:creationId xmlns:a16="http://schemas.microsoft.com/office/drawing/2014/main" id="{E3168FBA-DB0E-4538-9BAD-837E197738B0}"/>
              </a:ext>
            </a:extLst>
          </p:cNvPr>
          <p:cNvSpPr txBox="1"/>
          <p:nvPr/>
        </p:nvSpPr>
        <p:spPr>
          <a:xfrm>
            <a:off x="7913249" y="4432791"/>
            <a:ext cx="1795678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-4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sz="2400" b="1" spc="4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400" b="1" spc="-14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400" b="1" spc="-4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400" b="1" spc="-14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sz="2400" b="1" spc="-4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sz="2400" b="1" spc="-109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sz="2400" b="1" spc="0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endParaRPr sz="24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8" name="object 4">
            <a:extLst>
              <a:ext uri="{FF2B5EF4-FFF2-40B4-BE49-F238E27FC236}">
                <a16:creationId xmlns:a16="http://schemas.microsoft.com/office/drawing/2014/main" id="{A1AAA96C-6117-4637-A6A3-25948ED4A78F}"/>
              </a:ext>
            </a:extLst>
          </p:cNvPr>
          <p:cNvSpPr txBox="1"/>
          <p:nvPr/>
        </p:nvSpPr>
        <p:spPr>
          <a:xfrm>
            <a:off x="4729829" y="4346228"/>
            <a:ext cx="2099335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400" b="1" spc="0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sz="2400" b="1" spc="-1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sz="2400" b="1" spc="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400" b="1" spc="-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400" b="1" spc="-1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400" b="1" spc="-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sz="2400" b="1" spc="-1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sz="2400" b="1" spc="-109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sz="2400" b="1" spc="0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endParaRPr sz="24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1760F7F2-94D8-46E9-9BEE-4E990978F0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102" t="22268" r="54387" b="35789"/>
          <a:stretch/>
        </p:blipFill>
        <p:spPr>
          <a:xfrm>
            <a:off x="8707795" y="3095216"/>
            <a:ext cx="1280611" cy="1278420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B174186-07FE-4757-8AFE-8DD689C52A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914" t="20469" r="20575" b="38731"/>
          <a:stretch/>
        </p:blipFill>
        <p:spPr>
          <a:xfrm>
            <a:off x="5663297" y="3087736"/>
            <a:ext cx="1316484" cy="1278420"/>
          </a:xfrm>
          <a:prstGeom prst="ellipse">
            <a:avLst/>
          </a:prstGeom>
        </p:spPr>
      </p:pic>
      <p:sp>
        <p:nvSpPr>
          <p:cNvPr id="41" name="19 CuadroTexto">
            <a:extLst>
              <a:ext uri="{FF2B5EF4-FFF2-40B4-BE49-F238E27FC236}">
                <a16:creationId xmlns:a16="http://schemas.microsoft.com/office/drawing/2014/main" id="{C76C9EAB-FECF-483D-89DC-C66B14B20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4836" y="5302555"/>
            <a:ext cx="6153359" cy="97719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 un átomo </a:t>
            </a:r>
            <a:r>
              <a:rPr lang="es-ES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pueden existir 2 electrones que tengan los mismos números cuánticos</a:t>
            </a:r>
            <a:endParaRPr 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252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18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8" name="object 5">
            <a:extLst>
              <a:ext uri="{FF2B5EF4-FFF2-40B4-BE49-F238E27FC236}">
                <a16:creationId xmlns:a16="http://schemas.microsoft.com/office/drawing/2014/main" id="{7D77A6D3-F6AD-8345-ABDA-7B4FCFD9330E}"/>
              </a:ext>
            </a:extLst>
          </p:cNvPr>
          <p:cNvSpPr txBox="1"/>
          <p:nvPr/>
        </p:nvSpPr>
        <p:spPr>
          <a:xfrm>
            <a:off x="0" y="347391"/>
            <a:ext cx="9661503" cy="6480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Principio de Maxíma Multiplicidad de Hund</a:t>
            </a:r>
          </a:p>
        </p:txBody>
      </p:sp>
      <p:sp>
        <p:nvSpPr>
          <p:cNvPr id="19" name="29 Rectángulo">
            <a:extLst>
              <a:ext uri="{FF2B5EF4-FFF2-40B4-BE49-F238E27FC236}">
                <a16:creationId xmlns:a16="http://schemas.microsoft.com/office/drawing/2014/main" id="{097848D9-C709-914E-8394-C78BE26BF244}"/>
              </a:ext>
            </a:extLst>
          </p:cNvPr>
          <p:cNvSpPr/>
          <p:nvPr/>
        </p:nvSpPr>
        <p:spPr>
          <a:xfrm>
            <a:off x="297634" y="1063701"/>
            <a:ext cx="9202578" cy="1438855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Establece que para orbitales de </a:t>
            </a:r>
            <a:r>
              <a:rPr lang="es-ES_tradnl" sz="200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igual energía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la distribución más estable de los electrones, es aquella que tenga mayor número de </a:t>
            </a:r>
            <a:r>
              <a:rPr lang="es-ES_tradn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spin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paralelos, es decir, electrones desapareados. </a:t>
            </a:r>
          </a:p>
        </p:txBody>
      </p:sp>
      <p:sp>
        <p:nvSpPr>
          <p:cNvPr id="20" name="37 Rectángulo">
            <a:extLst>
              <a:ext uri="{FF2B5EF4-FFF2-40B4-BE49-F238E27FC236}">
                <a16:creationId xmlns:a16="http://schemas.microsoft.com/office/drawing/2014/main" id="{A7C265CA-0AE9-2846-A3E3-034427D6D405}"/>
              </a:ext>
            </a:extLst>
          </p:cNvPr>
          <p:cNvSpPr/>
          <p:nvPr/>
        </p:nvSpPr>
        <p:spPr>
          <a:xfrm>
            <a:off x="297634" y="2783687"/>
            <a:ext cx="9202578" cy="977191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electrones se ubican uno en uno (con el mismo </a:t>
            </a:r>
            <a:r>
              <a:rPr lang="es-ES_tradn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spin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 en cada orbital y luego se completan con el segundo electrón con </a:t>
            </a:r>
            <a:r>
              <a:rPr lang="es-ES_tradn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spin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opuesto. </a:t>
            </a: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18862773-EA95-0842-B550-6DA809C5877D}"/>
              </a:ext>
            </a:extLst>
          </p:cNvPr>
          <p:cNvSpPr/>
          <p:nvPr/>
        </p:nvSpPr>
        <p:spPr>
          <a:xfrm>
            <a:off x="1642872" y="4290780"/>
            <a:ext cx="6143244" cy="1429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5" name="object 14">
            <a:extLst>
              <a:ext uri="{FF2B5EF4-FFF2-40B4-BE49-F238E27FC236}">
                <a16:creationId xmlns:a16="http://schemas.microsoft.com/office/drawing/2014/main" id="{7B939ED6-597F-CE4A-86B6-53173623FA28}"/>
              </a:ext>
            </a:extLst>
          </p:cNvPr>
          <p:cNvSpPr/>
          <p:nvPr/>
        </p:nvSpPr>
        <p:spPr>
          <a:xfrm>
            <a:off x="7123176" y="5953464"/>
            <a:ext cx="493775" cy="499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0F8166BB-D653-7B4D-9C97-9B4ED9D1575F}"/>
              </a:ext>
            </a:extLst>
          </p:cNvPr>
          <p:cNvSpPr txBox="1"/>
          <p:nvPr/>
        </p:nvSpPr>
        <p:spPr>
          <a:xfrm>
            <a:off x="2011794" y="6038300"/>
            <a:ext cx="179910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</a:t>
            </a:r>
            <a:r>
              <a:rPr sz="2400" b="1" spc="-4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RRE</a:t>
            </a:r>
            <a:r>
              <a:rPr sz="2400" b="1" spc="-14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sz="2400" b="1" spc="-94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sz="2400" b="1" spc="0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endParaRPr sz="24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8C226887-B310-B44C-A6DD-F21319F4D410}"/>
              </a:ext>
            </a:extLst>
          </p:cNvPr>
          <p:cNvSpPr txBox="1"/>
          <p:nvPr/>
        </p:nvSpPr>
        <p:spPr>
          <a:xfrm>
            <a:off x="5398948" y="5986026"/>
            <a:ext cx="210225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INCO</a:t>
            </a:r>
            <a:r>
              <a:rPr sz="2400" b="1" spc="-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400" b="1" spc="-1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400" b="1" spc="-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sz="2400" b="1" spc="-1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sz="2400" b="1" spc="-100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sz="2400" b="1" spc="0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endParaRPr sz="2400" dirty="0">
              <a:solidFill>
                <a:srgbClr val="FF0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6D96EA45-703C-4745-B98C-156B7B6ACF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02" t="22268" r="54387" b="35789"/>
          <a:stretch/>
        </p:blipFill>
        <p:spPr>
          <a:xfrm>
            <a:off x="812206" y="3929340"/>
            <a:ext cx="1280611" cy="127842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26704349-0A23-C340-A55F-4AD9268943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914" t="20469" r="20575" b="38731"/>
          <a:stretch/>
        </p:blipFill>
        <p:spPr>
          <a:xfrm>
            <a:off x="6958709" y="3972772"/>
            <a:ext cx="1316484" cy="127842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62319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19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23" name="object 6">
            <a:extLst>
              <a:ext uri="{FF2B5EF4-FFF2-40B4-BE49-F238E27FC236}">
                <a16:creationId xmlns:a16="http://schemas.microsoft.com/office/drawing/2014/main" id="{8B02DCA8-37B0-D140-B016-573F59260E9E}"/>
              </a:ext>
            </a:extLst>
          </p:cNvPr>
          <p:cNvSpPr txBox="1"/>
          <p:nvPr/>
        </p:nvSpPr>
        <p:spPr>
          <a:xfrm>
            <a:off x="471526" y="1461216"/>
            <a:ext cx="8276938" cy="9596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453"/>
              </a:spcBef>
            </a:pPr>
            <a:r>
              <a:rPr lang="es-ES_tradn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us</a:t>
            </a:r>
            <a:r>
              <a:rPr lang="es-ES_tradnl" sz="20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anc</a:t>
            </a:r>
            <a:r>
              <a:rPr lang="es-ES_tradn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as que p</a:t>
            </a:r>
            <a:r>
              <a:rPr lang="es-ES_tradnl" sz="20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_tradnl" sz="2000" spc="9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een</a:t>
            </a:r>
            <a:r>
              <a:rPr lang="es-ES_tradn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ES_tradn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ec</a:t>
            </a:r>
            <a:r>
              <a:rPr lang="es-ES_tradnl" sz="20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</a:t>
            </a:r>
            <a:r>
              <a:rPr lang="es-ES_tradn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nes</a:t>
            </a:r>
            <a:r>
              <a:rPr lang="es-ES_tradnl" sz="2000" spc="25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des</a:t>
            </a:r>
            <a:r>
              <a:rPr lang="es-ES_tradnl" sz="2000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par</a:t>
            </a:r>
            <a:r>
              <a:rPr lang="es-ES_tradnl" sz="2000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ados</a:t>
            </a:r>
            <a:endParaRPr lang="es-ES_tradn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95825"/>
              </a:lnSpc>
              <a:spcBef>
                <a:spcPts val="1453"/>
              </a:spcBef>
            </a:pP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lang="es-ES_tradn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 at</a:t>
            </a:r>
            <a:r>
              <a:rPr lang="es-ES_tradnl" sz="2000" spc="9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lang="es-ES_tradnl" sz="20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í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das</a:t>
            </a:r>
            <a:r>
              <a:rPr lang="es-ES_tradnl" sz="20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por</a:t>
            </a:r>
            <a:r>
              <a:rPr lang="es-ES_tradnl" sz="2000" spc="2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campos magn</a:t>
            </a:r>
            <a:r>
              <a:rPr lang="es-ES_tradn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é</a:t>
            </a:r>
            <a:r>
              <a:rPr lang="es-ES_tradnl" sz="20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lang="es-ES_tradn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cos </a:t>
            </a:r>
            <a:endParaRPr lang="es-ES_tradn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18416EE3-0B92-B740-BFFF-1614166E28D7}"/>
              </a:ext>
            </a:extLst>
          </p:cNvPr>
          <p:cNvSpPr txBox="1"/>
          <p:nvPr/>
        </p:nvSpPr>
        <p:spPr>
          <a:xfrm>
            <a:off x="364337" y="2949723"/>
            <a:ext cx="9003016" cy="11245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lang="es-ES" sz="2000" b="1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</a:t>
            </a:r>
          </a:p>
          <a:p>
            <a:pPr marL="12700">
              <a:lnSpc>
                <a:spcPct val="150000"/>
              </a:lnSpc>
              <a:spcBef>
                <a:spcPts val="127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¿Cuál es la configuración electrónica para el nitrógeno (Z=7)?</a:t>
            </a:r>
            <a:r>
              <a:rPr lang="es-ES" sz="2400" spc="0" dirty="0">
                <a:solidFill>
                  <a:srgbClr val="23405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pPr marL="12700">
              <a:lnSpc>
                <a:spcPts val="2555"/>
              </a:lnSpc>
              <a:spcBef>
                <a:spcPts val="127"/>
              </a:spcBef>
            </a:pPr>
            <a:endParaRPr sz="24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88C57A8A-F46E-9C4D-BEBA-88C3CB7C64F7}"/>
              </a:ext>
            </a:extLst>
          </p:cNvPr>
          <p:cNvSpPr txBox="1"/>
          <p:nvPr/>
        </p:nvSpPr>
        <p:spPr>
          <a:xfrm>
            <a:off x="561107" y="4195306"/>
            <a:ext cx="5361759" cy="9596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150000"/>
              </a:lnSpc>
              <a:spcBef>
                <a:spcPts val="127"/>
              </a:spcBef>
            </a:pP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sz="2000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nfi</a:t>
            </a:r>
            <a:r>
              <a:rPr sz="2000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urac</a:t>
            </a:r>
            <a:r>
              <a:rPr sz="2000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ón</a:t>
            </a:r>
            <a:r>
              <a:rPr sz="2000" spc="89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sz="2000" spc="-14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sz="2000" spc="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ect</a:t>
            </a:r>
            <a:r>
              <a:rPr sz="2000" spc="4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000" spc="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ón</a:t>
            </a:r>
            <a:r>
              <a:rPr sz="2000" spc="-14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</a:t>
            </a:r>
            <a:r>
              <a:rPr sz="2000" spc="69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endParaRPr lang="es-ES" sz="2000" spc="69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12700">
              <a:lnSpc>
                <a:spcPct val="150000"/>
              </a:lnSpc>
              <a:spcBef>
                <a:spcPts val="127"/>
              </a:spcBef>
            </a:pPr>
            <a:r>
              <a:rPr sz="28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N: </a:t>
            </a:r>
            <a:r>
              <a:rPr sz="2800" b="1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1s</a:t>
            </a:r>
            <a:r>
              <a:rPr sz="2800" b="1" spc="0" baseline="2174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2800" b="1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2s</a:t>
            </a:r>
            <a:r>
              <a:rPr sz="2800" b="1" spc="0" baseline="2174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2800" b="1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sz="2800" b="1" spc="0" baseline="2174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endParaRPr sz="28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8" name="15 Rectángulo">
            <a:extLst>
              <a:ext uri="{FF2B5EF4-FFF2-40B4-BE49-F238E27FC236}">
                <a16:creationId xmlns:a16="http://schemas.microsoft.com/office/drawing/2014/main" id="{00C5121A-93B2-AB4F-BE8D-B96F24E674D8}"/>
              </a:ext>
            </a:extLst>
          </p:cNvPr>
          <p:cNvSpPr/>
          <p:nvPr/>
        </p:nvSpPr>
        <p:spPr>
          <a:xfrm>
            <a:off x="1392258" y="319242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Sustancias Paramagnéticas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C4E4856-EEB9-D04B-9EB2-716CF02ABA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55" t="9915" r="19788" b="51623"/>
          <a:stretch/>
        </p:blipFill>
        <p:spPr>
          <a:xfrm>
            <a:off x="4245554" y="4805708"/>
            <a:ext cx="5121799" cy="1124566"/>
          </a:xfrm>
          <a:prstGeom prst="rect">
            <a:avLst/>
          </a:prstGeom>
        </p:spPr>
      </p:pic>
      <p:sp>
        <p:nvSpPr>
          <p:cNvPr id="29" name="object 3">
            <a:extLst>
              <a:ext uri="{FF2B5EF4-FFF2-40B4-BE49-F238E27FC236}">
                <a16:creationId xmlns:a16="http://schemas.microsoft.com/office/drawing/2014/main" id="{CFD16E12-25C6-A54E-BA6B-28BDAD293A86}"/>
              </a:ext>
            </a:extLst>
          </p:cNvPr>
          <p:cNvSpPr txBox="1"/>
          <p:nvPr/>
        </p:nvSpPr>
        <p:spPr>
          <a:xfrm>
            <a:off x="4393958" y="5862646"/>
            <a:ext cx="685825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3375"/>
              </a:lnSpc>
              <a:spcBef>
                <a:spcPts val="168"/>
              </a:spcBef>
            </a:pPr>
            <a:r>
              <a:rPr sz="2000" b="1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1s</a:t>
            </a:r>
            <a:r>
              <a:rPr sz="2000" b="1" spc="0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E899C398-AEBA-C640-88EB-02822008226E}"/>
              </a:ext>
            </a:extLst>
          </p:cNvPr>
          <p:cNvSpPr txBox="1"/>
          <p:nvPr/>
        </p:nvSpPr>
        <p:spPr>
          <a:xfrm>
            <a:off x="5775928" y="5859613"/>
            <a:ext cx="685825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3375"/>
              </a:lnSpc>
              <a:spcBef>
                <a:spcPts val="168"/>
              </a:spcBef>
            </a:pPr>
            <a:r>
              <a:rPr lang="es-ES" sz="2000" b="1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2000" b="1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2000" b="1" spc="0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AC109847-A363-464A-97DD-7E36B09ACA5C}"/>
              </a:ext>
            </a:extLst>
          </p:cNvPr>
          <p:cNvSpPr txBox="1"/>
          <p:nvPr/>
        </p:nvSpPr>
        <p:spPr>
          <a:xfrm>
            <a:off x="6968971" y="5843641"/>
            <a:ext cx="685825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3375"/>
              </a:lnSpc>
              <a:spcBef>
                <a:spcPts val="168"/>
              </a:spcBef>
            </a:pPr>
            <a:r>
              <a:rPr lang="es-ES" sz="2000" b="1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lang="es-ES" sz="2000" b="1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717BBBFE-E5E7-E945-95FF-8D7BE6D712C2}"/>
              </a:ext>
            </a:extLst>
          </p:cNvPr>
          <p:cNvSpPr txBox="1"/>
          <p:nvPr/>
        </p:nvSpPr>
        <p:spPr>
          <a:xfrm>
            <a:off x="7713599" y="5858776"/>
            <a:ext cx="685825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3375"/>
              </a:lnSpc>
              <a:spcBef>
                <a:spcPts val="168"/>
              </a:spcBef>
            </a:pPr>
            <a:r>
              <a:rPr lang="es-ES" sz="2000" b="1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lang="es-ES" sz="2000" b="1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909B0AA8-5C4C-0C4E-9239-340C063702DC}"/>
              </a:ext>
            </a:extLst>
          </p:cNvPr>
          <p:cNvSpPr txBox="1"/>
          <p:nvPr/>
        </p:nvSpPr>
        <p:spPr>
          <a:xfrm>
            <a:off x="8502229" y="5843641"/>
            <a:ext cx="685825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3375"/>
              </a:lnSpc>
              <a:spcBef>
                <a:spcPts val="168"/>
              </a:spcBef>
            </a:pPr>
            <a:r>
              <a:rPr lang="es-ES" sz="2000" b="1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lang="es-ES" sz="2000" b="1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467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70AB85-64D3-FB5F-E426-09B018452B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2</a:t>
            </a:fld>
            <a:endParaRPr lang="es-CL"/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AB7154E2-8A67-35DD-AEFE-C7238C9F8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24788" r="20074" b="19185"/>
          <a:stretch>
            <a:fillRect/>
          </a:stretch>
        </p:blipFill>
        <p:spPr bwMode="auto">
          <a:xfrm>
            <a:off x="2232818" y="764381"/>
            <a:ext cx="7726363" cy="532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1000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20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B3FA1544-42CF-7742-8002-FA3243B618D9}"/>
              </a:ext>
            </a:extLst>
          </p:cNvPr>
          <p:cNvSpPr/>
          <p:nvPr/>
        </p:nvSpPr>
        <p:spPr>
          <a:xfrm>
            <a:off x="4952478" y="4650509"/>
            <a:ext cx="4829556" cy="943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8537BF4F-FE8F-5743-A707-099D57C889AE}"/>
              </a:ext>
            </a:extLst>
          </p:cNvPr>
          <p:cNvSpPr txBox="1"/>
          <p:nvPr/>
        </p:nvSpPr>
        <p:spPr>
          <a:xfrm>
            <a:off x="6070903" y="5736258"/>
            <a:ext cx="686206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2000" spc="0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sz="200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3237A3FD-599F-4D46-B8D4-A078B5229BF4}"/>
              </a:ext>
            </a:extLst>
          </p:cNvPr>
          <p:cNvSpPr txBox="1"/>
          <p:nvPr/>
        </p:nvSpPr>
        <p:spPr>
          <a:xfrm>
            <a:off x="7414436" y="5736258"/>
            <a:ext cx="709066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sz="2000" spc="0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sz="200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A4CA94C3-C252-324E-A3DD-E54A2B3A891C}"/>
              </a:ext>
            </a:extLst>
          </p:cNvPr>
          <p:cNvSpPr txBox="1"/>
          <p:nvPr/>
        </p:nvSpPr>
        <p:spPr>
          <a:xfrm>
            <a:off x="9058324" y="5736258"/>
            <a:ext cx="708939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sz="2000" spc="0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sz="200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7564DD0A-80B7-2E41-9577-0F3A736FF0C1}"/>
              </a:ext>
            </a:extLst>
          </p:cNvPr>
          <p:cNvSpPr txBox="1"/>
          <p:nvPr/>
        </p:nvSpPr>
        <p:spPr>
          <a:xfrm>
            <a:off x="5056554" y="5749059"/>
            <a:ext cx="685825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1s</a:t>
            </a:r>
            <a:r>
              <a:rPr sz="2000" spc="0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2" name="object 2">
            <a:extLst>
              <a:ext uri="{FF2B5EF4-FFF2-40B4-BE49-F238E27FC236}">
                <a16:creationId xmlns:a16="http://schemas.microsoft.com/office/drawing/2014/main" id="{51AD949B-9A8C-6640-8270-251B8D3A325C}"/>
              </a:ext>
            </a:extLst>
          </p:cNvPr>
          <p:cNvSpPr txBox="1"/>
          <p:nvPr/>
        </p:nvSpPr>
        <p:spPr>
          <a:xfrm>
            <a:off x="8272194" y="5749059"/>
            <a:ext cx="708685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sz="2000" spc="0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sz="200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3" name="15 Rectángulo">
            <a:extLst>
              <a:ext uri="{FF2B5EF4-FFF2-40B4-BE49-F238E27FC236}">
                <a16:creationId xmlns:a16="http://schemas.microsoft.com/office/drawing/2014/main" id="{B08B818D-38BC-E94B-A0C1-998BFFF5E2A5}"/>
              </a:ext>
            </a:extLst>
          </p:cNvPr>
          <p:cNvSpPr/>
          <p:nvPr/>
        </p:nvSpPr>
        <p:spPr>
          <a:xfrm>
            <a:off x="1382925" y="319242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Sustancias Diamagnéticas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E087D87-51F7-5442-BF68-E6C2AF9FDDBF}"/>
              </a:ext>
            </a:extLst>
          </p:cNvPr>
          <p:cNvSpPr/>
          <p:nvPr/>
        </p:nvSpPr>
        <p:spPr>
          <a:xfrm>
            <a:off x="624898" y="4804293"/>
            <a:ext cx="6096000" cy="10284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>
              <a:lnSpc>
                <a:spcPct val="150000"/>
              </a:lnSpc>
              <a:spcBef>
                <a:spcPts val="127"/>
              </a:spcBef>
            </a:pPr>
            <a:r>
              <a:rPr lang="es-CL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lang="es-CL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CL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nfi</a:t>
            </a:r>
            <a:r>
              <a:rPr lang="es-CL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</a:t>
            </a:r>
            <a:r>
              <a:rPr lang="es-CL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urac</a:t>
            </a:r>
            <a:r>
              <a:rPr lang="es-CL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lang="es-CL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ón</a:t>
            </a:r>
            <a:r>
              <a:rPr lang="es-CL" spc="89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CL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CL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ect</a:t>
            </a:r>
            <a:r>
              <a:rPr lang="es-CL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lang="es-CL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ón</a:t>
            </a:r>
            <a:r>
              <a:rPr lang="es-CL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lang="es-CL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</a:t>
            </a:r>
            <a:r>
              <a:rPr lang="es-CL" spc="69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pPr marL="12700">
              <a:lnSpc>
                <a:spcPct val="150000"/>
              </a:lnSpc>
              <a:spcBef>
                <a:spcPts val="127"/>
              </a:spcBef>
            </a:pPr>
            <a:r>
              <a:rPr lang="es-CL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Ne: </a:t>
            </a:r>
            <a:r>
              <a:rPr 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1s</a:t>
            </a:r>
            <a:r>
              <a:rPr lang="es-CL" sz="2400" b="1" baseline="2174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2s</a:t>
            </a:r>
            <a:r>
              <a:rPr lang="es-CL" sz="2400" b="1" baseline="2174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lang="es-CL" sz="2400" b="1" baseline="2174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endParaRPr lang="es-CL" sz="24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3C8DE81-634C-E548-A47E-91B1560307B5}"/>
              </a:ext>
            </a:extLst>
          </p:cNvPr>
          <p:cNvSpPr/>
          <p:nvPr/>
        </p:nvSpPr>
        <p:spPr>
          <a:xfrm>
            <a:off x="471526" y="3181703"/>
            <a:ext cx="858679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</a:t>
            </a:r>
          </a:p>
          <a:p>
            <a:pPr marL="12700">
              <a:lnSpc>
                <a:spcPct val="150000"/>
              </a:lnSpc>
              <a:spcBef>
                <a:spcPts val="127"/>
              </a:spcBef>
            </a:pPr>
            <a:r>
              <a:rPr lang="es-ES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¿Cuál es la configuración electrónica para el neón (Z=10)?</a:t>
            </a:r>
            <a:r>
              <a:rPr lang="es-ES" sz="2000" dirty="0">
                <a:solidFill>
                  <a:srgbClr val="23405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</p:txBody>
      </p:sp>
      <p:sp>
        <p:nvSpPr>
          <p:cNvPr id="34" name="object 6">
            <a:extLst>
              <a:ext uri="{FF2B5EF4-FFF2-40B4-BE49-F238E27FC236}">
                <a16:creationId xmlns:a16="http://schemas.microsoft.com/office/drawing/2014/main" id="{EE4088CF-5D68-1443-99A5-21F11D030376}"/>
              </a:ext>
            </a:extLst>
          </p:cNvPr>
          <p:cNvSpPr txBox="1"/>
          <p:nvPr/>
        </p:nvSpPr>
        <p:spPr>
          <a:xfrm>
            <a:off x="703941" y="1684965"/>
            <a:ext cx="8276938" cy="9596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453"/>
              </a:spcBef>
            </a:pPr>
            <a:r>
              <a:rPr sz="2000" spc="-4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2000" spc="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us</a:t>
            </a:r>
            <a:r>
              <a:rPr sz="2000" spc="4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sz="2000" spc="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anc</a:t>
            </a:r>
            <a:r>
              <a:rPr sz="2000" spc="-4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as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que </a:t>
            </a:r>
            <a:r>
              <a:rPr lang="es-ES" sz="2000" b="1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 P</a:t>
            </a:r>
            <a:r>
              <a:rPr lang="es-ES" sz="2000" b="1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" sz="2000" b="1" spc="9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lang="es-ES" sz="2000" b="1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EEN</a:t>
            </a:r>
            <a:r>
              <a:rPr lang="es-ES" sz="2000" b="1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000" b="1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ES" sz="2000" b="1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ES" sz="2000" b="1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EC</a:t>
            </a:r>
            <a:r>
              <a:rPr lang="es-ES" sz="2000" b="1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</a:t>
            </a:r>
            <a:r>
              <a:rPr lang="es-ES" sz="2000" b="1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" sz="2000" b="1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NES</a:t>
            </a:r>
            <a:r>
              <a:rPr lang="es-ES" sz="2000" b="1" spc="25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000" b="1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DES</a:t>
            </a:r>
            <a:r>
              <a:rPr lang="es-ES" sz="2000" b="1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lang="es-ES" sz="2000" b="1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PAR</a:t>
            </a:r>
            <a:r>
              <a:rPr lang="es-ES" sz="2000" b="1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ES" sz="2000" b="1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ADOS</a:t>
            </a:r>
            <a:endParaRPr lang="es-CL"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95825"/>
              </a:lnSpc>
              <a:spcBef>
                <a:spcPts val="1453"/>
              </a:spcBef>
            </a:pP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 </a:t>
            </a:r>
            <a:r>
              <a:rPr lang="es-ES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repelidas</a:t>
            </a:r>
            <a:r>
              <a:rPr sz="20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por</a:t>
            </a:r>
            <a:r>
              <a:rPr sz="2000" spc="2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campos magn</a:t>
            </a: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é</a:t>
            </a:r>
            <a:r>
              <a:rPr sz="20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cos</a:t>
            </a:r>
            <a:endParaRPr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200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21</a:t>
            </a:fld>
            <a:endParaRPr lang="es-CL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EFEB5739-4EE1-AE44-A74F-4EDEFAD8C496}"/>
              </a:ext>
            </a:extLst>
          </p:cNvPr>
          <p:cNvSpPr txBox="1"/>
          <p:nvPr/>
        </p:nvSpPr>
        <p:spPr>
          <a:xfrm>
            <a:off x="95955" y="269669"/>
            <a:ext cx="8885816" cy="51552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Como Escribir una Configuración Electrónica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80162D62-FCAF-3A4B-84E7-F018999891E4}"/>
              </a:ext>
            </a:extLst>
          </p:cNvPr>
          <p:cNvSpPr txBox="1">
            <a:spLocks noChangeArrowheads="1"/>
          </p:cNvSpPr>
          <p:nvPr/>
        </p:nvSpPr>
        <p:spPr>
          <a:xfrm>
            <a:off x="219919" y="1838061"/>
            <a:ext cx="9306046" cy="720000"/>
          </a:xfrm>
          <a:prstGeom prst="rect">
            <a:avLst/>
          </a:prstGeom>
          <a:ln w="28575">
            <a:noFill/>
          </a:ln>
        </p:spPr>
        <p:txBody>
          <a:bodyPr anchor="ctr"/>
          <a:lstStyle/>
          <a:p>
            <a:pPr marR="0" lvl="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s-ES_tradnl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2. </a:t>
            </a:r>
            <a:r>
              <a:rPr kumimoji="0" lang="es-ES_tradnl" sz="20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Ubicar los electrones en cada uno de los niveles de energía, comenzando desde el nivel más cercano al núcleo.</a:t>
            </a:r>
          </a:p>
        </p:txBody>
      </p:sp>
      <p:graphicFrame>
        <p:nvGraphicFramePr>
          <p:cNvPr id="21" name="31 Tabla">
            <a:extLst>
              <a:ext uri="{FF2B5EF4-FFF2-40B4-BE49-F238E27FC236}">
                <a16:creationId xmlns:a16="http://schemas.microsoft.com/office/drawing/2014/main" id="{256F2D70-21A5-0547-9FDA-879B371FA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575687"/>
              </p:ext>
            </p:extLst>
          </p:nvPr>
        </p:nvGraphicFramePr>
        <p:xfrm>
          <a:off x="3021617" y="3521842"/>
          <a:ext cx="4543355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8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4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68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ORBITAL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NÚMERO ELECTRONES</a:t>
                      </a:r>
                      <a:r>
                        <a:rPr lang="es-ES" sz="2000" b="1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 MÁXIMOS</a:t>
                      </a:r>
                      <a:endParaRPr lang="es-E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s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  <a:endParaRPr lang="es-E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6</a:t>
                      </a:r>
                      <a:endParaRPr lang="es-E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10</a:t>
                      </a:r>
                      <a:endParaRPr lang="es-E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f</a:t>
                      </a:r>
                    </a:p>
                  </a:txBody>
                  <a:tcPr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14</a:t>
                      </a:r>
                      <a:endParaRPr lang="es-E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32 Rectángulo">
            <a:extLst>
              <a:ext uri="{FF2B5EF4-FFF2-40B4-BE49-F238E27FC236}">
                <a16:creationId xmlns:a16="http://schemas.microsoft.com/office/drawing/2014/main" id="{7DF486CC-8D95-BB45-8633-07AD6EA24411}"/>
              </a:ext>
            </a:extLst>
          </p:cNvPr>
          <p:cNvSpPr/>
          <p:nvPr/>
        </p:nvSpPr>
        <p:spPr>
          <a:xfrm>
            <a:off x="219919" y="5820330"/>
            <a:ext cx="10521387" cy="977191"/>
          </a:xfrm>
          <a:prstGeom prst="rect">
            <a:avLst/>
          </a:prstGeom>
          <a:ln w="28575">
            <a:noFill/>
          </a:ln>
        </p:spPr>
        <p:txBody>
          <a:bodyPr wrap="square" anchor="ctr">
            <a:spAutoFit/>
          </a:bodyPr>
          <a:lstStyle/>
          <a:p>
            <a:pPr lvl="0" algn="just">
              <a:lnSpc>
                <a:spcPct val="150000"/>
              </a:lnSpc>
              <a:spcBef>
                <a:spcPct val="20000"/>
              </a:spcBef>
              <a:defRPr/>
            </a:pPr>
            <a:r>
              <a:rPr lang="es-ES_tradn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4. 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Verificar que la suma de los superíndices sea igual al número de electrones del átomo. </a:t>
            </a:r>
          </a:p>
        </p:txBody>
      </p:sp>
      <p:sp>
        <p:nvSpPr>
          <p:cNvPr id="23" name="40 Rectángulo">
            <a:extLst>
              <a:ext uri="{FF2B5EF4-FFF2-40B4-BE49-F238E27FC236}">
                <a16:creationId xmlns:a16="http://schemas.microsoft.com/office/drawing/2014/main" id="{7C9CC5DF-1E68-E24B-A86D-054B323D1C6A}"/>
              </a:ext>
            </a:extLst>
          </p:cNvPr>
          <p:cNvSpPr/>
          <p:nvPr/>
        </p:nvSpPr>
        <p:spPr>
          <a:xfrm>
            <a:off x="219919" y="1092162"/>
            <a:ext cx="8538258" cy="515526"/>
          </a:xfrm>
          <a:prstGeom prst="rect">
            <a:avLst/>
          </a:prstGeom>
          <a:ln w="28575">
            <a:noFill/>
          </a:ln>
        </p:spPr>
        <p:txBody>
          <a:bodyPr wrap="square" anchor="ctr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ct val="20000"/>
              </a:spcBef>
              <a:defRPr/>
            </a:pPr>
            <a:r>
              <a:rPr lang="es-ES_tradn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1. 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Conocer el número de electrones del átomo (Z = p</a:t>
            </a:r>
            <a:r>
              <a:rPr lang="es-ES_tradn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= e-).</a:t>
            </a:r>
          </a:p>
        </p:txBody>
      </p:sp>
      <p:sp>
        <p:nvSpPr>
          <p:cNvPr id="25" name="45 Rectángulo">
            <a:extLst>
              <a:ext uri="{FF2B5EF4-FFF2-40B4-BE49-F238E27FC236}">
                <a16:creationId xmlns:a16="http://schemas.microsoft.com/office/drawing/2014/main" id="{D53A4A2A-9F1D-AA4E-B214-2223A63DA3D1}"/>
              </a:ext>
            </a:extLst>
          </p:cNvPr>
          <p:cNvSpPr/>
          <p:nvPr/>
        </p:nvSpPr>
        <p:spPr>
          <a:xfrm>
            <a:off x="219919" y="2729179"/>
            <a:ext cx="8445661" cy="515526"/>
          </a:xfrm>
          <a:prstGeom prst="rect">
            <a:avLst/>
          </a:prstGeom>
          <a:ln w="28575">
            <a:noFill/>
          </a:ln>
        </p:spPr>
        <p:txBody>
          <a:bodyPr wrap="square" anchor="ctr">
            <a:spAutoFit/>
          </a:bodyPr>
          <a:lstStyle/>
          <a:p>
            <a:pPr lvl="0" algn="just">
              <a:lnSpc>
                <a:spcPct val="150000"/>
              </a:lnSpc>
              <a:spcBef>
                <a:spcPct val="20000"/>
              </a:spcBef>
              <a:defRPr/>
            </a:pPr>
            <a:r>
              <a:rPr lang="es-ES_tradn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3. 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Respetar la capacidad máxima de e- de cada sub-nivel</a:t>
            </a:r>
          </a:p>
        </p:txBody>
      </p:sp>
    </p:spTree>
    <p:extLst>
      <p:ext uri="{BB962C8B-B14F-4D97-AF65-F5344CB8AC3E}">
        <p14:creationId xmlns:p14="http://schemas.microsoft.com/office/powerpoint/2010/main" val="2768886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22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782D8299-BF19-3F47-AD90-95E0DB4F0FCA}"/>
              </a:ext>
            </a:extLst>
          </p:cNvPr>
          <p:cNvSpPr txBox="1"/>
          <p:nvPr/>
        </p:nvSpPr>
        <p:spPr>
          <a:xfrm>
            <a:off x="223775" y="260648"/>
            <a:ext cx="8952497" cy="66898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Formas de Escribir una Configuración Electrónica</a:t>
            </a:r>
          </a:p>
        </p:txBody>
      </p:sp>
      <p:sp>
        <p:nvSpPr>
          <p:cNvPr id="20" name="25 CuadroTexto">
            <a:extLst>
              <a:ext uri="{FF2B5EF4-FFF2-40B4-BE49-F238E27FC236}">
                <a16:creationId xmlns:a16="http://schemas.microsoft.com/office/drawing/2014/main" id="{22DE452B-AB98-F746-830C-EBEE595E9E74}"/>
              </a:ext>
            </a:extLst>
          </p:cNvPr>
          <p:cNvSpPr txBox="1"/>
          <p:nvPr/>
        </p:nvSpPr>
        <p:spPr>
          <a:xfrm>
            <a:off x="468775" y="2320536"/>
            <a:ext cx="8871996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 disponen los electrones según la capacidad de niveles y subniveles</a:t>
            </a:r>
          </a:p>
        </p:txBody>
      </p:sp>
      <p:sp>
        <p:nvSpPr>
          <p:cNvPr id="21" name="13 CuadroTexto">
            <a:extLst>
              <a:ext uri="{FF2B5EF4-FFF2-40B4-BE49-F238E27FC236}">
                <a16:creationId xmlns:a16="http://schemas.microsoft.com/office/drawing/2014/main" id="{F61D8F70-BEA7-3F40-87D4-CA5EEE2D6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76" y="1496766"/>
            <a:ext cx="1616599" cy="5155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1. GLOBAL</a:t>
            </a:r>
          </a:p>
        </p:txBody>
      </p:sp>
      <p:sp>
        <p:nvSpPr>
          <p:cNvPr id="23" name="34 CuadroTexto">
            <a:extLst>
              <a:ext uri="{FF2B5EF4-FFF2-40B4-BE49-F238E27FC236}">
                <a16:creationId xmlns:a16="http://schemas.microsoft.com/office/drawing/2014/main" id="{FA2B0D19-C080-0A44-BFCA-E95B6DC60BF9}"/>
              </a:ext>
            </a:extLst>
          </p:cNvPr>
          <p:cNvSpPr txBox="1"/>
          <p:nvPr/>
        </p:nvSpPr>
        <p:spPr>
          <a:xfrm>
            <a:off x="468775" y="3116484"/>
            <a:ext cx="9510505" cy="3046988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L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Escribir la configuración electrónica del sodio </a:t>
            </a:r>
            <a:r>
              <a:rPr lang="es-CL" sz="2000" b="1" baseline="-25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11</a:t>
            </a:r>
            <a:r>
              <a:rPr lang="es-CL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Na: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Na tiene 11 electrones, por tanto su </a:t>
            </a: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configuración electrónica global 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será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s-CL" sz="2800" dirty="0">
              <a:solidFill>
                <a:srgbClr val="FFC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L" sz="28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1s</a:t>
            </a:r>
            <a:r>
              <a:rPr lang="es-CL" sz="2800" b="1" baseline="30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L" sz="28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2s</a:t>
            </a:r>
            <a:r>
              <a:rPr lang="es-CL" sz="2800" b="1" baseline="30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sz="28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2p</a:t>
            </a:r>
            <a:r>
              <a:rPr lang="es-CL" sz="2800" b="1" baseline="30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r>
              <a:rPr lang="es-CL" sz="28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 o         1s</a:t>
            </a:r>
            <a:r>
              <a:rPr lang="es-CL" sz="2800" b="1" baseline="30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 </a:t>
            </a:r>
            <a:r>
              <a:rPr lang="es-CL" sz="28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2s</a:t>
            </a:r>
            <a:r>
              <a:rPr lang="es-CL" sz="2800" b="1" baseline="30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sz="28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2p</a:t>
            </a:r>
            <a:r>
              <a:rPr lang="es-CL" sz="2800" b="1" baseline="30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r>
              <a:rPr lang="es-CL" sz="28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3s</a:t>
            </a:r>
            <a:r>
              <a:rPr lang="es-CL" sz="2800" b="1" baseline="30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L" sz="28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3s</a:t>
            </a:r>
            <a:r>
              <a:rPr lang="es-CL" sz="2800" b="1" baseline="30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80976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23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" name="26 CuadroTexto">
            <a:extLst>
              <a:ext uri="{FF2B5EF4-FFF2-40B4-BE49-F238E27FC236}">
                <a16:creationId xmlns:a16="http://schemas.microsoft.com/office/drawing/2014/main" id="{DDC774DC-66FC-7147-801F-0677E31DD0A4}"/>
              </a:ext>
            </a:extLst>
          </p:cNvPr>
          <p:cNvSpPr txBox="1"/>
          <p:nvPr/>
        </p:nvSpPr>
        <p:spPr>
          <a:xfrm>
            <a:off x="453202" y="1524815"/>
            <a:ext cx="8511392" cy="95859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indica en un corchete el gas noble anterior al elemento configurado, luego se escribe la configuración de capa de valencia del elemento</a:t>
            </a:r>
          </a:p>
        </p:txBody>
      </p:sp>
      <p:sp>
        <p:nvSpPr>
          <p:cNvPr id="23" name="35 CuadroTexto">
            <a:extLst>
              <a:ext uri="{FF2B5EF4-FFF2-40B4-BE49-F238E27FC236}">
                <a16:creationId xmlns:a16="http://schemas.microsoft.com/office/drawing/2014/main" id="{EEFF1303-1B4E-F544-9BF9-FE9AE9E0B142}"/>
              </a:ext>
            </a:extLst>
          </p:cNvPr>
          <p:cNvSpPr txBox="1"/>
          <p:nvPr/>
        </p:nvSpPr>
        <p:spPr>
          <a:xfrm>
            <a:off x="453202" y="3076348"/>
            <a:ext cx="8229600" cy="169277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configuración electrónica global externa del </a:t>
            </a:r>
            <a:r>
              <a:rPr lang="es-CL" sz="2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sodio 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será: </a:t>
            </a: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s-CL" sz="2000" b="1" dirty="0">
              <a:solidFill>
                <a:srgbClr val="FF993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CL" sz="3200" b="1" dirty="0">
                <a:solidFill>
                  <a:srgbClr val="FF99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[Ne] 3s</a:t>
            </a:r>
            <a:r>
              <a:rPr lang="es-CL" sz="3200" b="1" baseline="30000" dirty="0">
                <a:solidFill>
                  <a:srgbClr val="FF99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</a:p>
        </p:txBody>
      </p:sp>
      <p:sp>
        <p:nvSpPr>
          <p:cNvPr id="24" name="13 CuadroTexto">
            <a:extLst>
              <a:ext uri="{FF2B5EF4-FFF2-40B4-BE49-F238E27FC236}">
                <a16:creationId xmlns:a16="http://schemas.microsoft.com/office/drawing/2014/main" id="{2F4BECC7-6A05-0946-8B3F-4638DCEC7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52" y="416352"/>
            <a:ext cx="3678963" cy="5155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2. GLOBAL EXTERNA</a:t>
            </a:r>
          </a:p>
        </p:txBody>
      </p:sp>
    </p:spTree>
    <p:extLst>
      <p:ext uri="{BB962C8B-B14F-4D97-AF65-F5344CB8AC3E}">
        <p14:creationId xmlns:p14="http://schemas.microsoft.com/office/powerpoint/2010/main" val="1337381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00C8139-585F-449A-9579-198293CB2287}"/>
              </a:ext>
            </a:extLst>
          </p:cNvPr>
          <p:cNvSpPr txBox="1"/>
          <p:nvPr/>
        </p:nvSpPr>
        <p:spPr>
          <a:xfrm>
            <a:off x="231672" y="1001412"/>
            <a:ext cx="9127482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En </a:t>
            </a:r>
            <a:r>
              <a:rPr kumimoji="0" lang="es-ES" sz="200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los </a:t>
            </a:r>
            <a:r>
              <a:rPr kumimoji="0" lang="es-ES" sz="200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metales de transición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, los </a:t>
            </a:r>
            <a:r>
              <a:rPr kumimoji="0" lang="es-ES" sz="2000" b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subniveles d están parcialmente llenos, o forman cationes con facilidad que tienen este subnivel incompleto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. La serie de metales de transición, desde el escandio hasta el cobre. En esta serie, los electrones adicionales se acomodan en los orbitales</a:t>
            </a:r>
            <a:r>
              <a:rPr kumimoji="0" lang="es-ES" sz="2000" b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 3d 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siguiendo la regla de </a:t>
            </a: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Hund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. </a:t>
            </a:r>
            <a:r>
              <a:rPr kumimoji="0" lang="es-ES" sz="2000" b="1" u="none" strike="noStrike" kern="1200" cap="none" spc="0" normalizeH="0" baseline="0" noProof="0" dirty="0">
                <a:ln>
                  <a:noFill/>
                </a:ln>
                <a:solidFill>
                  <a:srgbClr val="008F00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Sin </a:t>
            </a:r>
            <a:r>
              <a:rPr kumimoji="0" lang="es-CL" sz="2000" b="1" u="none" strike="noStrike" kern="1200" cap="none" spc="0" normalizeH="0" baseline="0" noProof="0" dirty="0">
                <a:ln>
                  <a:noFill/>
                </a:ln>
                <a:solidFill>
                  <a:srgbClr val="008F00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embargo, hay dos irregularidades</a:t>
            </a:r>
            <a:r>
              <a:rPr kumimoji="0" lang="es-CL" sz="2000" b="1" i="1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0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63EDA69-9372-4A52-A743-BCA6C1FE7C88}"/>
              </a:ext>
            </a:extLst>
          </p:cNvPr>
          <p:cNvSpPr txBox="1"/>
          <p:nvPr/>
        </p:nvSpPr>
        <p:spPr>
          <a:xfrm>
            <a:off x="231671" y="138922"/>
            <a:ext cx="3855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800" b="1" i="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Excepción a la Regla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983D3D8-5B3D-3F45-95B6-D3186AE70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06"/>
          <a:stretch/>
        </p:blipFill>
        <p:spPr>
          <a:xfrm>
            <a:off x="6981929" y="3605362"/>
            <a:ext cx="4978399" cy="272777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4ADAE87-CCA5-4F4F-9E9D-08F75B63B04C}"/>
              </a:ext>
            </a:extLst>
          </p:cNvPr>
          <p:cNvSpPr/>
          <p:nvPr/>
        </p:nvSpPr>
        <p:spPr>
          <a:xfrm>
            <a:off x="324568" y="3572419"/>
            <a:ext cx="6495120" cy="2362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es-ES" sz="2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configuración electrónica del cromo (</a:t>
            </a:r>
            <a:r>
              <a:rPr lang="es-ES" sz="2000" i="1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Z =</a:t>
            </a:r>
            <a:r>
              <a:rPr lang="es-ES" sz="2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24) es </a:t>
            </a:r>
            <a:r>
              <a:rPr lang="es-ES" sz="2000" b="1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[Ar]4s</a:t>
            </a:r>
            <a:r>
              <a:rPr lang="es-ES" sz="2000" b="1" baseline="30000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ES" sz="2000" b="1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3d</a:t>
            </a:r>
            <a:r>
              <a:rPr lang="es-ES" sz="2000" b="1" baseline="30000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</a:t>
            </a:r>
            <a:r>
              <a:rPr lang="es-ES" sz="2000" b="1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y no [Ar]4s</a:t>
            </a:r>
            <a:r>
              <a:rPr lang="es-ES" sz="2000" baseline="30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3d</a:t>
            </a:r>
            <a:r>
              <a:rPr lang="es-ES" sz="2000" baseline="30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ES" sz="2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como se podría esperar. En el cobre (Z = 29) se observa el mismo patrón, ya que su configuración electrónica es </a:t>
            </a:r>
            <a:r>
              <a:rPr lang="es-ES" sz="2000" b="1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[Ar]4s</a:t>
            </a:r>
            <a:r>
              <a:rPr lang="es-ES" sz="2000" b="1" baseline="30000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ES" sz="2000" b="1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3d</a:t>
            </a:r>
            <a:r>
              <a:rPr lang="es-ES" sz="2000" b="1" baseline="30000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10</a:t>
            </a:r>
            <a:r>
              <a:rPr lang="es-ES" sz="2000" b="1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 lugar de [Ar]4s</a:t>
            </a:r>
            <a:r>
              <a:rPr lang="es-ES" sz="2000" baseline="30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3d</a:t>
            </a:r>
            <a:r>
              <a:rPr lang="es-ES" sz="2000" baseline="30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9</a:t>
            </a:r>
            <a:r>
              <a:rPr lang="es-ES" sz="2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466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00C8139-585F-449A-9579-198293CB2287}"/>
              </a:ext>
            </a:extLst>
          </p:cNvPr>
          <p:cNvSpPr txBox="1"/>
          <p:nvPr/>
        </p:nvSpPr>
        <p:spPr>
          <a:xfrm>
            <a:off x="231671" y="843549"/>
            <a:ext cx="9277033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u="none" strike="noStrike" kern="1200" cap="none" spc="0" normalizeH="0" baseline="0" noProof="0" dirty="0">
                <a:ln>
                  <a:noFill/>
                </a:ln>
                <a:solidFill>
                  <a:srgbClr val="008F00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Esta distribución se explica porque hay una estabilidad ligeramente mayor con los subniveles casi llenos (3d</a:t>
            </a:r>
            <a:r>
              <a:rPr kumimoji="0" lang="es-ES" sz="2000" u="none" strike="noStrike" kern="1200" cap="none" spc="0" normalizeH="0" baseline="30000" noProof="0" dirty="0">
                <a:ln>
                  <a:noFill/>
                </a:ln>
                <a:solidFill>
                  <a:srgbClr val="008F00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5</a:t>
            </a:r>
            <a:r>
              <a:rPr kumimoji="0" lang="es-ES" sz="2000" u="none" strike="noStrike" kern="1200" cap="none" spc="0" normalizeH="0" baseline="0" noProof="0" dirty="0">
                <a:ln>
                  <a:noFill/>
                </a:ln>
                <a:solidFill>
                  <a:srgbClr val="008F00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) y completamente llenos (3d</a:t>
            </a:r>
            <a:r>
              <a:rPr kumimoji="0" lang="es-ES" sz="2000" u="none" strike="noStrike" kern="1200" cap="none" spc="0" normalizeH="0" baseline="30000" noProof="0" dirty="0">
                <a:ln>
                  <a:noFill/>
                </a:ln>
                <a:solidFill>
                  <a:srgbClr val="008F00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10</a:t>
            </a:r>
            <a:r>
              <a:rPr kumimoji="0" lang="es-ES" sz="2000" u="none" strike="noStrike" kern="1200" cap="none" spc="0" normalizeH="0" baseline="0" noProof="0" dirty="0">
                <a:ln>
                  <a:noFill/>
                </a:ln>
                <a:solidFill>
                  <a:srgbClr val="008F00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).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24B2410-2D4D-41D6-98F3-F8003A9D05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06"/>
          <a:stretch/>
        </p:blipFill>
        <p:spPr>
          <a:xfrm>
            <a:off x="8723478" y="2838283"/>
            <a:ext cx="3372567" cy="184790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63EDA69-9372-4A52-A743-BCA6C1FE7C88}"/>
              </a:ext>
            </a:extLst>
          </p:cNvPr>
          <p:cNvSpPr txBox="1"/>
          <p:nvPr/>
        </p:nvSpPr>
        <p:spPr>
          <a:xfrm>
            <a:off x="231671" y="138922"/>
            <a:ext cx="3855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800" b="1" i="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Excepción a la Regla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F9F97ED-B6ED-4783-8C5B-D845A3B1E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743" y="2339958"/>
            <a:ext cx="7090299" cy="166367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E31E197-AEA0-4A56-AE78-FF7AB5BEC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743" y="4259386"/>
            <a:ext cx="6945571" cy="194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18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7" name="14 Rectángulo">
            <a:extLst>
              <a:ext uri="{FF2B5EF4-FFF2-40B4-BE49-F238E27FC236}">
                <a16:creationId xmlns:a16="http://schemas.microsoft.com/office/drawing/2014/main" id="{F78B18CC-6A88-0947-B294-2D1BD18108D5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10" name="34 Rectángulo">
            <a:extLst>
              <a:ext uri="{FF2B5EF4-FFF2-40B4-BE49-F238E27FC236}">
                <a16:creationId xmlns:a16="http://schemas.microsoft.com/office/drawing/2014/main" id="{35069EAA-BAAB-6340-A372-57445E62420C}"/>
              </a:ext>
            </a:extLst>
          </p:cNvPr>
          <p:cNvSpPr/>
          <p:nvPr/>
        </p:nvSpPr>
        <p:spPr>
          <a:xfrm>
            <a:off x="1676544" y="152412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800" b="1" i="0" u="none" strike="noStrike" kern="1200" cap="none" spc="0" normalizeH="0" baseline="0" noProof="0" dirty="0">
                <a:ln w="9525"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Formación de Iones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09AA0D1D-7609-D943-9597-16A6732B4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962284"/>
            <a:ext cx="9201186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243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CL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Átomo o grupos de átomos que tienen carga positiva (+) o negativa(-). Si son </a:t>
            </a:r>
            <a:r>
              <a:rPr kumimoji="0" lang="es-ES" altLang="es-CL" sz="2000" b="0" i="0" u="none" strike="noStrike" kern="120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positivos</a:t>
            </a:r>
            <a:r>
              <a:rPr kumimoji="0" lang="es-ES" altLang="es-CL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 </a:t>
            </a:r>
            <a:r>
              <a:rPr kumimoji="0" lang="es-ES" altLang="es-CL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se denominan  </a:t>
            </a:r>
            <a:r>
              <a:rPr kumimoji="0" lang="es-ES" altLang="es-CL" sz="2000" b="0" i="0" strike="noStrike" kern="120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cationes</a:t>
            </a:r>
            <a:r>
              <a:rPr kumimoji="0" lang="es-ES" altLang="es-CL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 </a:t>
            </a:r>
            <a:r>
              <a:rPr kumimoji="0" lang="es-ES" altLang="es-CL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y si son </a:t>
            </a:r>
            <a:r>
              <a:rPr kumimoji="0" lang="es-ES" altLang="es-CL" sz="2000" b="0" i="0" u="none" strike="noStrike" kern="1200" cap="none" spc="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negativos </a:t>
            </a:r>
            <a:r>
              <a:rPr kumimoji="0" lang="es-ES" altLang="es-CL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son </a:t>
            </a:r>
            <a:r>
              <a:rPr kumimoji="0" lang="es-ES" altLang="es-CL" sz="2000" b="0" i="0" strike="noStrike" kern="1200" cap="none" spc="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aniones</a:t>
            </a:r>
            <a:r>
              <a:rPr kumimoji="0" lang="es-ES" altLang="es-CL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.</a:t>
            </a:r>
          </a:p>
        </p:txBody>
      </p:sp>
      <p:sp>
        <p:nvSpPr>
          <p:cNvPr id="13" name="67 Rectángulo">
            <a:extLst>
              <a:ext uri="{FF2B5EF4-FFF2-40B4-BE49-F238E27FC236}">
                <a16:creationId xmlns:a16="http://schemas.microsoft.com/office/drawing/2014/main" id="{FC46FC03-98D9-A94F-AE7D-F36912BD0909}"/>
              </a:ext>
            </a:extLst>
          </p:cNvPr>
          <p:cNvSpPr/>
          <p:nvPr/>
        </p:nvSpPr>
        <p:spPr>
          <a:xfrm>
            <a:off x="314740" y="4856730"/>
            <a:ext cx="10184723" cy="1900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00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Puede ocurrir que el átomo pierda o gane electrones </a:t>
            </a:r>
            <a:r>
              <a:rPr kumimoji="0" lang="es-CL" sz="200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(Pero nunca que pierda o gane protones pues esto acarrearía la transformación de ese átomo en otro átomo de un elemento químico diferente), adquiriendo carga eléctrica neta y dando lugar a un </a:t>
            </a:r>
            <a:r>
              <a:rPr kumimoji="0" lang="es-CL" sz="200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ion</a:t>
            </a:r>
            <a:r>
              <a:rPr kumimoji="0" lang="es-CL" sz="200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.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101C80A-E1BE-D646-B80B-A2ACC12CF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00" y="1935157"/>
            <a:ext cx="3738887" cy="269055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6B49B45-DDEB-5645-AFAA-20EBB13D2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390" y="1935157"/>
            <a:ext cx="3217690" cy="269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14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5" name="14 Rectángulo">
            <a:extLst>
              <a:ext uri="{FF2B5EF4-FFF2-40B4-BE49-F238E27FC236}">
                <a16:creationId xmlns:a16="http://schemas.microsoft.com/office/drawing/2014/main" id="{5A296F8E-AB68-3F40-865D-67D746FEBE33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object 26">
            <a:extLst>
              <a:ext uri="{FF2B5EF4-FFF2-40B4-BE49-F238E27FC236}">
                <a16:creationId xmlns:a16="http://schemas.microsoft.com/office/drawing/2014/main" id="{CBF2D50A-E402-D44D-9D14-AC40E70A3699}"/>
              </a:ext>
            </a:extLst>
          </p:cNvPr>
          <p:cNvSpPr/>
          <p:nvPr/>
        </p:nvSpPr>
        <p:spPr>
          <a:xfrm>
            <a:off x="0" y="3912108"/>
            <a:ext cx="365760" cy="499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object 21">
            <a:extLst>
              <a:ext uri="{FF2B5EF4-FFF2-40B4-BE49-F238E27FC236}">
                <a16:creationId xmlns:a16="http://schemas.microsoft.com/office/drawing/2014/main" id="{64C3F54F-FA1D-8948-8FB3-21F3081C1C28}"/>
              </a:ext>
            </a:extLst>
          </p:cNvPr>
          <p:cNvSpPr txBox="1"/>
          <p:nvPr/>
        </p:nvSpPr>
        <p:spPr>
          <a:xfrm>
            <a:off x="485891" y="1504992"/>
            <a:ext cx="8870760" cy="15521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223" algn="just">
              <a:lnSpc>
                <a:spcPts val="2555"/>
              </a:lnSpc>
              <a:spcBef>
                <a:spcPts val="127"/>
              </a:spcBef>
            </a:pP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 </a:t>
            </a:r>
            <a:r>
              <a:rPr sz="2000" spc="63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4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lang="es-ES" sz="2000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 </a:t>
            </a:r>
            <a:r>
              <a:rPr sz="2000" spc="629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per</a:t>
            </a: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erá </a:t>
            </a:r>
            <a:r>
              <a:rPr sz="2000" spc="63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 </a:t>
            </a:r>
            <a:r>
              <a:rPr sz="2000" spc="649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ganará </a:t>
            </a:r>
            <a:r>
              <a:rPr sz="2000" spc="63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electrones, has</a:t>
            </a:r>
            <a:r>
              <a:rPr sz="20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 </a:t>
            </a:r>
            <a:r>
              <a:rPr sz="2000" spc="62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que se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tabi</a:t>
            </a:r>
            <a:r>
              <a:rPr lang="es-ES_tradnl" sz="20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li</a:t>
            </a:r>
            <a:r>
              <a:rPr lang="es-ES_tradn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ce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endParaRPr 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14223" algn="just">
              <a:lnSpc>
                <a:spcPct val="150000"/>
              </a:lnSpc>
              <a:spcBef>
                <a:spcPts val="127"/>
              </a:spcBef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forma más común de estabilización es la configuración electrónica de un gas noble.</a:t>
            </a: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184E92C5-8FFF-F34F-B264-8ADCED9CD8E1}"/>
              </a:ext>
            </a:extLst>
          </p:cNvPr>
          <p:cNvSpPr txBox="1"/>
          <p:nvPr/>
        </p:nvSpPr>
        <p:spPr>
          <a:xfrm>
            <a:off x="485891" y="3429000"/>
            <a:ext cx="4101584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0"/>
              </a:lnSpc>
              <a:spcBef>
                <a:spcPts val="127"/>
              </a:spcBef>
            </a:pPr>
            <a:r>
              <a:rPr sz="2400" b="1" spc="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¿P</a:t>
            </a:r>
            <a:r>
              <a:rPr lang="es-ES" sz="2400" b="1" spc="4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</a:t>
            </a:r>
            <a:r>
              <a:rPr sz="2400" b="1" spc="-19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4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qué de Gas Noble?</a:t>
            </a:r>
            <a:endParaRPr sz="2400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0" name="object 21">
            <a:extLst>
              <a:ext uri="{FF2B5EF4-FFF2-40B4-BE49-F238E27FC236}">
                <a16:creationId xmlns:a16="http://schemas.microsoft.com/office/drawing/2014/main" id="{2317E031-3E3C-A142-943E-195D1D477964}"/>
              </a:ext>
            </a:extLst>
          </p:cNvPr>
          <p:cNvSpPr txBox="1"/>
          <p:nvPr/>
        </p:nvSpPr>
        <p:spPr>
          <a:xfrm>
            <a:off x="485891" y="4259364"/>
            <a:ext cx="9104676" cy="1920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223" algn="just">
              <a:lnSpc>
                <a:spcPct val="150000"/>
              </a:lnSpc>
              <a:spcBef>
                <a:spcPts val="127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gases nobles son los elementos que menos tienden a perder o ganar electrones, de hecho, apenas reaccionan bajo condiciones extremas. Por tanto todos los átomos tienden a adquirir una estructura electrónica similar a las de éstos. </a:t>
            </a:r>
            <a:endParaRPr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2" name="34 Rectángulo">
            <a:extLst>
              <a:ext uri="{FF2B5EF4-FFF2-40B4-BE49-F238E27FC236}">
                <a16:creationId xmlns:a16="http://schemas.microsoft.com/office/drawing/2014/main" id="{8E2606B1-658A-FB4C-AEE6-CCCF37236694}"/>
              </a:ext>
            </a:extLst>
          </p:cNvPr>
          <p:cNvSpPr/>
          <p:nvPr/>
        </p:nvSpPr>
        <p:spPr>
          <a:xfrm>
            <a:off x="1676544" y="152412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800" b="1" i="0" u="none" strike="noStrike" kern="1200" cap="none" spc="0" normalizeH="0" baseline="0" noProof="0" dirty="0">
                <a:ln w="9525"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Formación de Iones</a:t>
            </a:r>
          </a:p>
        </p:txBody>
      </p:sp>
    </p:spTree>
    <p:extLst>
      <p:ext uri="{BB962C8B-B14F-4D97-AF65-F5344CB8AC3E}">
        <p14:creationId xmlns:p14="http://schemas.microsoft.com/office/powerpoint/2010/main" val="1079332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5" name="14 Rectángulo">
            <a:extLst>
              <a:ext uri="{FF2B5EF4-FFF2-40B4-BE49-F238E27FC236}">
                <a16:creationId xmlns:a16="http://schemas.microsoft.com/office/drawing/2014/main" id="{8B5D2626-1873-B548-90C7-DC0B34B87FBE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6" name="Picture 2" descr="Resultado de imagen para GIF FORMACION CATIÓN">
            <a:extLst>
              <a:ext uri="{FF2B5EF4-FFF2-40B4-BE49-F238E27FC236}">
                <a16:creationId xmlns:a16="http://schemas.microsoft.com/office/drawing/2014/main" id="{869A1905-94B6-554A-A124-2D5E37E0658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31" y="2216391"/>
            <a:ext cx="3598268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4 Rectángulo">
            <a:extLst>
              <a:ext uri="{FF2B5EF4-FFF2-40B4-BE49-F238E27FC236}">
                <a16:creationId xmlns:a16="http://schemas.microsoft.com/office/drawing/2014/main" id="{474C117B-B51D-C64C-9A2A-723117FDFDBE}"/>
              </a:ext>
            </a:extLst>
          </p:cNvPr>
          <p:cNvSpPr/>
          <p:nvPr/>
        </p:nvSpPr>
        <p:spPr>
          <a:xfrm>
            <a:off x="272692" y="1408294"/>
            <a:ext cx="8610600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2000" b="1" dirty="0">
                <a:solidFill>
                  <a:srgbClr val="FF99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Si pierde electrones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adquiere carga eléctrica positiva y el ión se llama </a:t>
            </a:r>
            <a:r>
              <a:rPr lang="es-CL" sz="2000" b="1" dirty="0">
                <a:solidFill>
                  <a:srgbClr val="FF99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catión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r>
              <a:rPr lang="es-CL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</a:t>
            </a:r>
          </a:p>
        </p:txBody>
      </p:sp>
      <p:pic>
        <p:nvPicPr>
          <p:cNvPr id="8" name="Picture 4" descr="https://lh5.googleusercontent.com/myQxWirhaEg4Wn7_7SKmvoYrZnRsYiemNIoHVbHWVAfOxk1JJIEZ3mAhCfvvznfFLJtLUs6qCguB6TPFamTVK-7zLwOBo3CYd4c7t3h8Po40y6xsHj3nusRRbZwn42tOXNkNlLc">
            <a:extLst>
              <a:ext uri="{FF2B5EF4-FFF2-40B4-BE49-F238E27FC236}">
                <a16:creationId xmlns:a16="http://schemas.microsoft.com/office/drawing/2014/main" id="{441488E9-7E45-E24A-9FE1-D7D30931B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8729" y="2955287"/>
            <a:ext cx="6108667" cy="303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34 Rectángulo">
            <a:extLst>
              <a:ext uri="{FF2B5EF4-FFF2-40B4-BE49-F238E27FC236}">
                <a16:creationId xmlns:a16="http://schemas.microsoft.com/office/drawing/2014/main" id="{1B37B632-D5B6-8143-9A2D-DFD1984B1F42}"/>
              </a:ext>
            </a:extLst>
          </p:cNvPr>
          <p:cNvSpPr/>
          <p:nvPr/>
        </p:nvSpPr>
        <p:spPr>
          <a:xfrm>
            <a:off x="1834165" y="362953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Formación de Cationes</a:t>
            </a:r>
          </a:p>
        </p:txBody>
      </p:sp>
    </p:spTree>
    <p:extLst>
      <p:ext uri="{BB962C8B-B14F-4D97-AF65-F5344CB8AC3E}">
        <p14:creationId xmlns:p14="http://schemas.microsoft.com/office/powerpoint/2010/main" val="2156711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5" name="14 Rectángulo">
            <a:extLst>
              <a:ext uri="{FF2B5EF4-FFF2-40B4-BE49-F238E27FC236}">
                <a16:creationId xmlns:a16="http://schemas.microsoft.com/office/drawing/2014/main" id="{B3977650-95C1-E84F-8D49-F163F78EDA97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34 Rectángulo">
            <a:extLst>
              <a:ext uri="{FF2B5EF4-FFF2-40B4-BE49-F238E27FC236}">
                <a16:creationId xmlns:a16="http://schemas.microsoft.com/office/drawing/2014/main" id="{ABDFF7C8-3919-564D-B09B-3A99BAC515ED}"/>
              </a:ext>
            </a:extLst>
          </p:cNvPr>
          <p:cNvSpPr/>
          <p:nvPr/>
        </p:nvSpPr>
        <p:spPr>
          <a:xfrm>
            <a:off x="1835696" y="239559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 Catión Na</a:t>
            </a:r>
            <a:r>
              <a:rPr lang="es-CL" sz="2800" b="1" baseline="30000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</a:p>
        </p:txBody>
      </p:sp>
      <p:sp>
        <p:nvSpPr>
          <p:cNvPr id="7" name="object 21">
            <a:extLst>
              <a:ext uri="{FF2B5EF4-FFF2-40B4-BE49-F238E27FC236}">
                <a16:creationId xmlns:a16="http://schemas.microsoft.com/office/drawing/2014/main" id="{ECF00BF7-0B47-0341-ABA2-07BC3651A297}"/>
              </a:ext>
            </a:extLst>
          </p:cNvPr>
          <p:cNvSpPr/>
          <p:nvPr/>
        </p:nvSpPr>
        <p:spPr>
          <a:xfrm>
            <a:off x="4349496" y="4143755"/>
            <a:ext cx="1214627" cy="213360"/>
          </a:xfrm>
          <a:custGeom>
            <a:avLst/>
            <a:gdLst/>
            <a:ahLst/>
            <a:cxnLst/>
            <a:rect l="l" t="t" r="r" b="b"/>
            <a:pathLst>
              <a:path w="1214627" h="213360">
                <a:moveTo>
                  <a:pt x="1107439" y="160147"/>
                </a:moveTo>
                <a:lnTo>
                  <a:pt x="1107439" y="213360"/>
                </a:lnTo>
                <a:lnTo>
                  <a:pt x="1214627" y="106680"/>
                </a:lnTo>
                <a:lnTo>
                  <a:pt x="1107439" y="0"/>
                </a:lnTo>
                <a:lnTo>
                  <a:pt x="1107439" y="53340"/>
                </a:lnTo>
                <a:lnTo>
                  <a:pt x="0" y="53340"/>
                </a:lnTo>
                <a:lnTo>
                  <a:pt x="0" y="160147"/>
                </a:lnTo>
                <a:lnTo>
                  <a:pt x="1107439" y="160147"/>
                </a:lnTo>
                <a:close/>
              </a:path>
            </a:pathLst>
          </a:custGeom>
          <a:solidFill>
            <a:srgbClr val="AAAAAA"/>
          </a:solidFill>
          <a:ln>
            <a:solidFill>
              <a:srgbClr val="AAAAA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object 22">
            <a:extLst>
              <a:ext uri="{FF2B5EF4-FFF2-40B4-BE49-F238E27FC236}">
                <a16:creationId xmlns:a16="http://schemas.microsoft.com/office/drawing/2014/main" id="{1146AA82-F827-3C4C-8794-0441EC79B49A}"/>
              </a:ext>
            </a:extLst>
          </p:cNvPr>
          <p:cNvSpPr/>
          <p:nvPr/>
        </p:nvSpPr>
        <p:spPr>
          <a:xfrm>
            <a:off x="4350258" y="4144518"/>
            <a:ext cx="1214627" cy="213359"/>
          </a:xfrm>
          <a:custGeom>
            <a:avLst/>
            <a:gdLst/>
            <a:ahLst/>
            <a:cxnLst/>
            <a:rect l="l" t="t" r="r" b="b"/>
            <a:pathLst>
              <a:path w="1214627" h="213359">
                <a:moveTo>
                  <a:pt x="0" y="53339"/>
                </a:moveTo>
                <a:lnTo>
                  <a:pt x="1107439" y="53339"/>
                </a:lnTo>
                <a:lnTo>
                  <a:pt x="1107439" y="0"/>
                </a:lnTo>
                <a:lnTo>
                  <a:pt x="1214627" y="106679"/>
                </a:lnTo>
                <a:lnTo>
                  <a:pt x="1107439" y="213359"/>
                </a:lnTo>
                <a:lnTo>
                  <a:pt x="1107439" y="160146"/>
                </a:lnTo>
                <a:lnTo>
                  <a:pt x="0" y="160146"/>
                </a:lnTo>
                <a:lnTo>
                  <a:pt x="0" y="53339"/>
                </a:lnTo>
                <a:close/>
              </a:path>
            </a:pathLst>
          </a:custGeom>
          <a:ln w="25908">
            <a:solidFill>
              <a:srgbClr val="AAAAA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9" name="object 20">
            <a:extLst>
              <a:ext uri="{FF2B5EF4-FFF2-40B4-BE49-F238E27FC236}">
                <a16:creationId xmlns:a16="http://schemas.microsoft.com/office/drawing/2014/main" id="{B9B17DB3-83EC-9B4E-A2AA-93131D7A227D}"/>
              </a:ext>
            </a:extLst>
          </p:cNvPr>
          <p:cNvSpPr/>
          <p:nvPr/>
        </p:nvSpPr>
        <p:spPr>
          <a:xfrm>
            <a:off x="7991856" y="6019800"/>
            <a:ext cx="493775" cy="499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ED87384F-71EC-2A4C-B339-E20BF9BB23E3}"/>
              </a:ext>
            </a:extLst>
          </p:cNvPr>
          <p:cNvSpPr/>
          <p:nvPr/>
        </p:nvSpPr>
        <p:spPr>
          <a:xfrm>
            <a:off x="6991360" y="4572000"/>
            <a:ext cx="284988" cy="571500"/>
          </a:xfrm>
          <a:custGeom>
            <a:avLst/>
            <a:gdLst/>
            <a:ahLst/>
            <a:cxnLst/>
            <a:rect l="l" t="t" r="r" b="b"/>
            <a:pathLst>
              <a:path w="284988" h="571500">
                <a:moveTo>
                  <a:pt x="142494" y="571500"/>
                </a:moveTo>
                <a:lnTo>
                  <a:pt x="284988" y="428625"/>
                </a:lnTo>
                <a:lnTo>
                  <a:pt x="213741" y="428625"/>
                </a:lnTo>
                <a:lnTo>
                  <a:pt x="213741" y="0"/>
                </a:lnTo>
                <a:lnTo>
                  <a:pt x="71247" y="0"/>
                </a:lnTo>
                <a:lnTo>
                  <a:pt x="71247" y="428625"/>
                </a:lnTo>
                <a:lnTo>
                  <a:pt x="0" y="428625"/>
                </a:lnTo>
                <a:lnTo>
                  <a:pt x="142494" y="571500"/>
                </a:lnTo>
                <a:close/>
              </a:path>
            </a:pathLst>
          </a:custGeom>
          <a:solidFill>
            <a:srgbClr val="AAAAAA"/>
          </a:solidFill>
          <a:ln>
            <a:solidFill>
              <a:srgbClr val="AAAAA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0E673B09-798E-4746-B27F-745FEE5EA660}"/>
              </a:ext>
            </a:extLst>
          </p:cNvPr>
          <p:cNvSpPr txBox="1"/>
          <p:nvPr/>
        </p:nvSpPr>
        <p:spPr>
          <a:xfrm>
            <a:off x="539552" y="1340508"/>
            <a:ext cx="584366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0"/>
              </a:lnSpc>
              <a:spcBef>
                <a:spcPts val="168"/>
              </a:spcBef>
            </a:pPr>
            <a:r>
              <a:rPr sz="28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</a:t>
            </a:r>
            <a:endParaRPr sz="28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1C78D22-00C3-1D49-9B35-A0C31B63EF01}"/>
              </a:ext>
            </a:extLst>
          </p:cNvPr>
          <p:cNvSpPr txBox="1"/>
          <p:nvPr/>
        </p:nvSpPr>
        <p:spPr>
          <a:xfrm>
            <a:off x="1238560" y="1340508"/>
            <a:ext cx="1324804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0"/>
              </a:lnSpc>
              <a:spcBef>
                <a:spcPts val="168"/>
              </a:spcBef>
            </a:pPr>
            <a:r>
              <a:rPr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(Z=</a:t>
            </a:r>
            <a:r>
              <a:rPr sz="2800" b="1" spc="-9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800" b="1" spc="-35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sz="28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1)</a:t>
            </a:r>
            <a:endParaRPr sz="28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08C6A6E9-4E07-D54B-B483-FB4DBBDAEFE6}"/>
              </a:ext>
            </a:extLst>
          </p:cNvPr>
          <p:cNvSpPr txBox="1"/>
          <p:nvPr/>
        </p:nvSpPr>
        <p:spPr>
          <a:xfrm>
            <a:off x="4577842" y="3801082"/>
            <a:ext cx="32562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0"/>
              </a:lnSpc>
              <a:spcBef>
                <a:spcPts val="127"/>
              </a:spcBef>
            </a:pPr>
            <a:r>
              <a:rPr sz="2000" spc="4" dirty="0">
                <a:solidFill>
                  <a:srgbClr val="94165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r>
              <a:rPr sz="2000" spc="0" dirty="0">
                <a:solidFill>
                  <a:srgbClr val="94165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endParaRPr sz="2000" dirty="0">
              <a:solidFill>
                <a:srgbClr val="94165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1664C5A1-0A08-E24B-9FED-444617C45BC8}"/>
              </a:ext>
            </a:extLst>
          </p:cNvPr>
          <p:cNvSpPr txBox="1"/>
          <p:nvPr/>
        </p:nvSpPr>
        <p:spPr>
          <a:xfrm>
            <a:off x="4907407" y="3801082"/>
            <a:ext cx="20645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0"/>
              </a:lnSpc>
              <a:spcBef>
                <a:spcPts val="127"/>
              </a:spcBef>
            </a:pPr>
            <a:r>
              <a:rPr sz="2400" spc="0" dirty="0">
                <a:solidFill>
                  <a:srgbClr val="94165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endParaRPr sz="2400">
              <a:solidFill>
                <a:srgbClr val="94165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ACCF82BA-1422-0B4E-A240-0BD444685459}"/>
              </a:ext>
            </a:extLst>
          </p:cNvPr>
          <p:cNvSpPr txBox="1"/>
          <p:nvPr/>
        </p:nvSpPr>
        <p:spPr>
          <a:xfrm>
            <a:off x="276411" y="3954755"/>
            <a:ext cx="4573905" cy="6172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220"/>
              </a:lnSpc>
              <a:spcBef>
                <a:spcPts val="211"/>
              </a:spcBef>
            </a:pPr>
            <a:r>
              <a:rPr sz="4800" spc="-144" baseline="-845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sz="4800" spc="0" baseline="-845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sz="4800" spc="0" baseline="644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Na:</a:t>
            </a:r>
            <a:r>
              <a:rPr lang="es-CL" sz="4800" spc="-14" baseline="644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4000" spc="0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sz="4000" spc="4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4000" spc="0" baseline="3261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4000" spc="0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4000" spc="4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4000" spc="0" baseline="3261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4000" spc="0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sz="4000" spc="0" baseline="3261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r>
              <a:rPr sz="4000" spc="0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sz="4000" spc="4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4000" spc="0" baseline="32611" dirty="0">
                <a:solidFill>
                  <a:srgbClr val="94165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endParaRPr sz="4000" dirty="0">
              <a:solidFill>
                <a:srgbClr val="94165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2D34C7D4-7EF3-B94A-8D19-B00E8A987D0E}"/>
              </a:ext>
            </a:extLst>
          </p:cNvPr>
          <p:cNvSpPr txBox="1"/>
          <p:nvPr/>
        </p:nvSpPr>
        <p:spPr>
          <a:xfrm>
            <a:off x="5800343" y="3954755"/>
            <a:ext cx="2854559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6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sz="36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3600" spc="-4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36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36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3600" spc="-4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36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sz="3600" spc="0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endParaRPr sz="36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BBCB5BE7-395D-8B41-9894-D96D5C8A34EC}"/>
              </a:ext>
            </a:extLst>
          </p:cNvPr>
          <p:cNvSpPr txBox="1"/>
          <p:nvPr/>
        </p:nvSpPr>
        <p:spPr>
          <a:xfrm>
            <a:off x="6319266" y="5518359"/>
            <a:ext cx="1922424" cy="9294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05376" marR="617421" algn="ctr">
              <a:lnSpc>
                <a:spcPts val="3785"/>
              </a:lnSpc>
              <a:spcBef>
                <a:spcPts val="189"/>
              </a:spcBef>
            </a:pPr>
            <a:r>
              <a:rPr sz="2400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sz="2400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sz="2400" spc="0" baseline="24156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endParaRPr sz="24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>
              <a:lnSpc>
                <a:spcPct val="95825"/>
              </a:lnSpc>
              <a:spcBef>
                <a:spcPts val="539"/>
              </a:spcBef>
            </a:pPr>
            <a:r>
              <a:rPr sz="20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sz="20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sz="20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</a:t>
            </a:r>
            <a:r>
              <a:rPr sz="20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ón</a:t>
            </a:r>
            <a:r>
              <a:rPr sz="2000" b="1" spc="-29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20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b="1" spc="-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</a:t>
            </a:r>
            <a:r>
              <a:rPr sz="20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io</a:t>
            </a:r>
            <a:endParaRPr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" name="14 Rectángulo">
            <a:extLst>
              <a:ext uri="{FF2B5EF4-FFF2-40B4-BE49-F238E27FC236}">
                <a16:creationId xmlns:a16="http://schemas.microsoft.com/office/drawing/2014/main" id="{4D0D7C37-5AF5-E24B-9A95-A2C5D6AD617B}"/>
              </a:ext>
            </a:extLst>
          </p:cNvPr>
          <p:cNvSpPr/>
          <p:nvPr/>
        </p:nvSpPr>
        <p:spPr>
          <a:xfrm>
            <a:off x="146434" y="1947469"/>
            <a:ext cx="94077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Podemos observar que el N</a:t>
            </a:r>
            <a:r>
              <a:rPr 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atómico del SODIO está más cerca del N</a:t>
            </a:r>
            <a:r>
              <a:rPr 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atómico del Neón</a:t>
            </a:r>
          </a:p>
        </p:txBody>
      </p:sp>
      <p:sp>
        <p:nvSpPr>
          <p:cNvPr id="20" name="14 Rectángulo">
            <a:extLst>
              <a:ext uri="{FF2B5EF4-FFF2-40B4-BE49-F238E27FC236}">
                <a16:creationId xmlns:a16="http://schemas.microsoft.com/office/drawing/2014/main" id="{86DA2E80-4781-B142-92C8-C9E3E55BA0D4}"/>
              </a:ext>
            </a:extLst>
          </p:cNvPr>
          <p:cNvSpPr/>
          <p:nvPr/>
        </p:nvSpPr>
        <p:spPr>
          <a:xfrm>
            <a:off x="492219" y="3090836"/>
            <a:ext cx="8716193" cy="408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Si el SODIO Pierde un electrón                     Configuración de Neón</a:t>
            </a: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E8A2F67E-8FDA-D74D-A44C-4D1F1D5B3098}"/>
              </a:ext>
            </a:extLst>
          </p:cNvPr>
          <p:cNvSpPr/>
          <p:nvPr/>
        </p:nvSpPr>
        <p:spPr>
          <a:xfrm>
            <a:off x="4506544" y="3179978"/>
            <a:ext cx="1214627" cy="213359"/>
          </a:xfrm>
          <a:custGeom>
            <a:avLst/>
            <a:gdLst/>
            <a:ahLst/>
            <a:cxnLst/>
            <a:rect l="l" t="t" r="r" b="b"/>
            <a:pathLst>
              <a:path w="1214627" h="213359">
                <a:moveTo>
                  <a:pt x="0" y="53339"/>
                </a:moveTo>
                <a:lnTo>
                  <a:pt x="1107439" y="53339"/>
                </a:lnTo>
                <a:lnTo>
                  <a:pt x="1107439" y="0"/>
                </a:lnTo>
                <a:lnTo>
                  <a:pt x="1214627" y="106679"/>
                </a:lnTo>
                <a:lnTo>
                  <a:pt x="1107439" y="213359"/>
                </a:lnTo>
                <a:lnTo>
                  <a:pt x="1107439" y="160146"/>
                </a:lnTo>
                <a:lnTo>
                  <a:pt x="0" y="160146"/>
                </a:lnTo>
                <a:lnTo>
                  <a:pt x="0" y="53339"/>
                </a:lnTo>
                <a:close/>
              </a:path>
            </a:pathLst>
          </a:custGeom>
          <a:ln w="25908">
            <a:solidFill>
              <a:schemeClr val="accent5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321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5" name="Picture 2" descr="http://4.bp.blogspot.com/-ASSY_8M2cOQ/TatpckrghLI/AAAAAAAAAA0/C7-9F29-Sfw/s1600/Single_electron_orbitals.jpg">
            <a:extLst>
              <a:ext uri="{FF2B5EF4-FFF2-40B4-BE49-F238E27FC236}">
                <a16:creationId xmlns:a16="http://schemas.microsoft.com/office/drawing/2014/main" id="{8CC1CF2F-90A7-A448-AF95-8D4EEF515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756" y="2142050"/>
            <a:ext cx="7416478" cy="4582539"/>
          </a:xfrm>
          <a:prstGeom prst="rect">
            <a:avLst/>
          </a:prstGeom>
          <a:noFill/>
        </p:spPr>
      </p:pic>
      <p:sp>
        <p:nvSpPr>
          <p:cNvPr id="6" name="2 CuadroTexto">
            <a:extLst>
              <a:ext uri="{FF2B5EF4-FFF2-40B4-BE49-F238E27FC236}">
                <a16:creationId xmlns:a16="http://schemas.microsoft.com/office/drawing/2014/main" id="{F5317D5E-C742-7643-A0AE-9043964E3D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099" y="824415"/>
            <a:ext cx="9163792" cy="130420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525" indent="2170113" algn="just">
              <a:lnSpc>
                <a:spcPct val="150000"/>
              </a:lnSpc>
              <a:defRPr/>
            </a:pPr>
            <a:r>
              <a:rPr lang="es-MX" altLang="es-CL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la región del espacio en que la probabilidad de encontrar el electrón es del 90%. Esta región del espacio es el resultado de las funciones de ondas permitidas de la ecuación de </a:t>
            </a:r>
            <a:r>
              <a:rPr lang="es-MX" altLang="es-CL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Schrödinger</a:t>
            </a:r>
            <a:r>
              <a:rPr lang="es-MX" altLang="es-CL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endParaRPr lang="es-ES" altLang="es-CL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24 CuadroTexto">
            <a:extLst>
              <a:ext uri="{FF2B5EF4-FFF2-40B4-BE49-F238E27FC236}">
                <a16:creationId xmlns:a16="http://schemas.microsoft.com/office/drawing/2014/main" id="{D100E671-CB90-A842-A8E3-DC4F5A2AD44F}"/>
              </a:ext>
            </a:extLst>
          </p:cNvPr>
          <p:cNvSpPr txBox="1"/>
          <p:nvPr/>
        </p:nvSpPr>
        <p:spPr>
          <a:xfrm>
            <a:off x="127585" y="809734"/>
            <a:ext cx="2133600" cy="461665"/>
          </a:xfrm>
          <a:prstGeom prst="rect">
            <a:avLst/>
          </a:prstGeom>
          <a:solidFill>
            <a:srgbClr val="FF9933"/>
          </a:solidFill>
          <a:ln w="28575">
            <a:solidFill>
              <a:srgbClr val="FF993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Orbital</a:t>
            </a:r>
          </a:p>
        </p:txBody>
      </p:sp>
      <p:sp>
        <p:nvSpPr>
          <p:cNvPr id="8" name="25 CuadroTexto">
            <a:extLst>
              <a:ext uri="{FF2B5EF4-FFF2-40B4-BE49-F238E27FC236}">
                <a16:creationId xmlns:a16="http://schemas.microsoft.com/office/drawing/2014/main" id="{B3E42759-FFFA-CC4E-92EF-E7D613887D1E}"/>
              </a:ext>
            </a:extLst>
          </p:cNvPr>
          <p:cNvSpPr txBox="1"/>
          <p:nvPr/>
        </p:nvSpPr>
        <p:spPr>
          <a:xfrm>
            <a:off x="5443226" y="2642145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00" b="1" dirty="0">
                <a:solidFill>
                  <a:schemeClr val="accent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Orbitales tipo s</a:t>
            </a:r>
          </a:p>
        </p:txBody>
      </p:sp>
      <p:sp>
        <p:nvSpPr>
          <p:cNvPr id="9" name="26 CuadroTexto">
            <a:extLst>
              <a:ext uri="{FF2B5EF4-FFF2-40B4-BE49-F238E27FC236}">
                <a16:creationId xmlns:a16="http://schemas.microsoft.com/office/drawing/2014/main" id="{9E1F4923-A360-8240-ADAA-26B88B6F9310}"/>
              </a:ext>
            </a:extLst>
          </p:cNvPr>
          <p:cNvSpPr txBox="1"/>
          <p:nvPr/>
        </p:nvSpPr>
        <p:spPr>
          <a:xfrm>
            <a:off x="6531590" y="3801216"/>
            <a:ext cx="1739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00" b="1" dirty="0">
                <a:solidFill>
                  <a:srgbClr val="FFC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Orbitales tipo p</a:t>
            </a:r>
          </a:p>
        </p:txBody>
      </p:sp>
      <p:sp>
        <p:nvSpPr>
          <p:cNvPr id="10" name="27 CuadroTexto">
            <a:extLst>
              <a:ext uri="{FF2B5EF4-FFF2-40B4-BE49-F238E27FC236}">
                <a16:creationId xmlns:a16="http://schemas.microsoft.com/office/drawing/2014/main" id="{C70DE33B-AA1C-5249-B99E-AEBF832B8BDA}"/>
              </a:ext>
            </a:extLst>
          </p:cNvPr>
          <p:cNvSpPr txBox="1"/>
          <p:nvPr/>
        </p:nvSpPr>
        <p:spPr>
          <a:xfrm>
            <a:off x="7472607" y="4955035"/>
            <a:ext cx="1739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00" b="1" dirty="0">
                <a:solidFill>
                  <a:schemeClr val="accent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Orbitales tipo d</a:t>
            </a:r>
          </a:p>
        </p:txBody>
      </p:sp>
      <p:sp>
        <p:nvSpPr>
          <p:cNvPr id="12" name="28 CuadroTexto">
            <a:extLst>
              <a:ext uri="{FF2B5EF4-FFF2-40B4-BE49-F238E27FC236}">
                <a16:creationId xmlns:a16="http://schemas.microsoft.com/office/drawing/2014/main" id="{A1B8BFC2-B08D-404C-A8F2-D6C93636A740}"/>
              </a:ext>
            </a:extLst>
          </p:cNvPr>
          <p:cNvSpPr txBox="1"/>
          <p:nvPr/>
        </p:nvSpPr>
        <p:spPr>
          <a:xfrm>
            <a:off x="3993" y="5889313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b="1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Orbitales tipo f</a:t>
            </a:r>
          </a:p>
        </p:txBody>
      </p:sp>
      <p:sp>
        <p:nvSpPr>
          <p:cNvPr id="13" name="15 Rectángulo">
            <a:extLst>
              <a:ext uri="{FF2B5EF4-FFF2-40B4-BE49-F238E27FC236}">
                <a16:creationId xmlns:a16="http://schemas.microsoft.com/office/drawing/2014/main" id="{88DE25B8-9FC9-4943-A56E-860131DC5F10}"/>
              </a:ext>
            </a:extLst>
          </p:cNvPr>
          <p:cNvSpPr/>
          <p:nvPr/>
        </p:nvSpPr>
        <p:spPr>
          <a:xfrm>
            <a:off x="1835696" y="239559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Orbitales Atómicos</a:t>
            </a:r>
          </a:p>
        </p:txBody>
      </p:sp>
    </p:spTree>
    <p:extLst>
      <p:ext uri="{BB962C8B-B14F-4D97-AF65-F5344CB8AC3E}">
        <p14:creationId xmlns:p14="http://schemas.microsoft.com/office/powerpoint/2010/main" val="2046439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5" name="14 Rectángulo">
            <a:extLst>
              <a:ext uri="{FF2B5EF4-FFF2-40B4-BE49-F238E27FC236}">
                <a16:creationId xmlns:a16="http://schemas.microsoft.com/office/drawing/2014/main" id="{86E32340-B828-9E40-AD8C-B12BA5562CF7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34 Rectángulo">
            <a:extLst>
              <a:ext uri="{FF2B5EF4-FFF2-40B4-BE49-F238E27FC236}">
                <a16:creationId xmlns:a16="http://schemas.microsoft.com/office/drawing/2014/main" id="{509A6BA7-3F1B-AB43-B175-8B11962E7CC6}"/>
              </a:ext>
            </a:extLst>
          </p:cNvPr>
          <p:cNvSpPr/>
          <p:nvPr/>
        </p:nvSpPr>
        <p:spPr>
          <a:xfrm>
            <a:off x="1835696" y="239559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Formación de Aniones</a:t>
            </a:r>
          </a:p>
        </p:txBody>
      </p:sp>
      <p:sp>
        <p:nvSpPr>
          <p:cNvPr id="7" name="17 Rectángulo">
            <a:extLst>
              <a:ext uri="{FF2B5EF4-FFF2-40B4-BE49-F238E27FC236}">
                <a16:creationId xmlns:a16="http://schemas.microsoft.com/office/drawing/2014/main" id="{F1231CDC-9A3E-4C40-890D-2F8B9F60CA06}"/>
              </a:ext>
            </a:extLst>
          </p:cNvPr>
          <p:cNvSpPr/>
          <p:nvPr/>
        </p:nvSpPr>
        <p:spPr>
          <a:xfrm>
            <a:off x="304799" y="1493321"/>
            <a:ext cx="9158177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Si gana electrones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adquiere carga eléctrica negativa y el ión se llama </a:t>
            </a:r>
            <a:r>
              <a:rPr lang="es-CL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anión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</p:txBody>
      </p:sp>
      <p:pic>
        <p:nvPicPr>
          <p:cNvPr id="8" name="Picture 2" descr="https://lh6.googleusercontent.com/lPsdMsIWQC7C9myQjZlqJGHSi-rKumo_n9JluNVXcb-1HmcoD3Xb--hTAr7HQh_e6pTJUV5W-CWYXkZaxlmtGq4W-P8tlcTDt5UNFOMUOTUAIlYjZRb3EST0KWpJnDq8oigG-J8">
            <a:extLst>
              <a:ext uri="{FF2B5EF4-FFF2-40B4-BE49-F238E27FC236}">
                <a16:creationId xmlns:a16="http://schemas.microsoft.com/office/drawing/2014/main" id="{C8BD993B-21B2-DC44-B85C-F3554A2AF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242" y="2838995"/>
            <a:ext cx="6921267" cy="349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311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5" name="14 Rectángulo">
            <a:extLst>
              <a:ext uri="{FF2B5EF4-FFF2-40B4-BE49-F238E27FC236}">
                <a16:creationId xmlns:a16="http://schemas.microsoft.com/office/drawing/2014/main" id="{3E1E0B82-79EE-3042-99FE-9C0580B5A325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34 Rectángulo">
            <a:extLst>
              <a:ext uri="{FF2B5EF4-FFF2-40B4-BE49-F238E27FC236}">
                <a16:creationId xmlns:a16="http://schemas.microsoft.com/office/drawing/2014/main" id="{7ADD3476-B0AC-464D-8413-AAEAD1AAC5E5}"/>
              </a:ext>
            </a:extLst>
          </p:cNvPr>
          <p:cNvSpPr/>
          <p:nvPr/>
        </p:nvSpPr>
        <p:spPr>
          <a:xfrm>
            <a:off x="1835696" y="239559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 Anión Cl</a:t>
            </a:r>
            <a:r>
              <a:rPr lang="es-CL" sz="2800" b="1" baseline="30000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</a:p>
        </p:txBody>
      </p:sp>
      <p:sp>
        <p:nvSpPr>
          <p:cNvPr id="7" name="object 21">
            <a:extLst>
              <a:ext uri="{FF2B5EF4-FFF2-40B4-BE49-F238E27FC236}">
                <a16:creationId xmlns:a16="http://schemas.microsoft.com/office/drawing/2014/main" id="{ACA4FB64-94B8-C94A-BC29-76FA53880EEC}"/>
              </a:ext>
            </a:extLst>
          </p:cNvPr>
          <p:cNvSpPr/>
          <p:nvPr/>
        </p:nvSpPr>
        <p:spPr>
          <a:xfrm>
            <a:off x="4850315" y="4075251"/>
            <a:ext cx="1214627" cy="213360"/>
          </a:xfrm>
          <a:custGeom>
            <a:avLst/>
            <a:gdLst/>
            <a:ahLst/>
            <a:cxnLst/>
            <a:rect l="l" t="t" r="r" b="b"/>
            <a:pathLst>
              <a:path w="1214627" h="213360">
                <a:moveTo>
                  <a:pt x="1107439" y="160147"/>
                </a:moveTo>
                <a:lnTo>
                  <a:pt x="1107439" y="213360"/>
                </a:lnTo>
                <a:lnTo>
                  <a:pt x="1214627" y="106680"/>
                </a:lnTo>
                <a:lnTo>
                  <a:pt x="1107439" y="0"/>
                </a:lnTo>
                <a:lnTo>
                  <a:pt x="1107439" y="53340"/>
                </a:lnTo>
                <a:lnTo>
                  <a:pt x="0" y="53340"/>
                </a:lnTo>
                <a:lnTo>
                  <a:pt x="0" y="160147"/>
                </a:lnTo>
                <a:lnTo>
                  <a:pt x="1107439" y="160147"/>
                </a:lnTo>
                <a:close/>
              </a:path>
            </a:pathLst>
          </a:custGeom>
          <a:solidFill>
            <a:srgbClr val="AAAAAA"/>
          </a:solidFill>
          <a:ln>
            <a:solidFill>
              <a:srgbClr val="AAAAA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BA61CDC7-4B34-6443-ABE4-1A657181A6FA}"/>
              </a:ext>
            </a:extLst>
          </p:cNvPr>
          <p:cNvSpPr/>
          <p:nvPr/>
        </p:nvSpPr>
        <p:spPr>
          <a:xfrm>
            <a:off x="7991856" y="6019800"/>
            <a:ext cx="493775" cy="499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B24B8073-03AA-8544-9C41-F5222057E9E0}"/>
              </a:ext>
            </a:extLst>
          </p:cNvPr>
          <p:cNvSpPr/>
          <p:nvPr/>
        </p:nvSpPr>
        <p:spPr>
          <a:xfrm>
            <a:off x="6991360" y="4572000"/>
            <a:ext cx="284988" cy="571500"/>
          </a:xfrm>
          <a:custGeom>
            <a:avLst/>
            <a:gdLst/>
            <a:ahLst/>
            <a:cxnLst/>
            <a:rect l="l" t="t" r="r" b="b"/>
            <a:pathLst>
              <a:path w="284988" h="571500">
                <a:moveTo>
                  <a:pt x="142494" y="571500"/>
                </a:moveTo>
                <a:lnTo>
                  <a:pt x="284988" y="428625"/>
                </a:lnTo>
                <a:lnTo>
                  <a:pt x="213741" y="428625"/>
                </a:lnTo>
                <a:lnTo>
                  <a:pt x="213741" y="0"/>
                </a:lnTo>
                <a:lnTo>
                  <a:pt x="71247" y="0"/>
                </a:lnTo>
                <a:lnTo>
                  <a:pt x="71247" y="428625"/>
                </a:lnTo>
                <a:lnTo>
                  <a:pt x="0" y="428625"/>
                </a:lnTo>
                <a:lnTo>
                  <a:pt x="142494" y="571500"/>
                </a:lnTo>
                <a:close/>
              </a:path>
            </a:pathLst>
          </a:custGeom>
          <a:solidFill>
            <a:srgbClr val="AAAAAA"/>
          </a:solidFill>
          <a:ln>
            <a:solidFill>
              <a:srgbClr val="AAAAA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4DD8EBF2-BF93-CC48-8620-1FC9629A6043}"/>
              </a:ext>
            </a:extLst>
          </p:cNvPr>
          <p:cNvSpPr txBox="1"/>
          <p:nvPr/>
        </p:nvSpPr>
        <p:spPr>
          <a:xfrm>
            <a:off x="539552" y="1340508"/>
            <a:ext cx="584366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0"/>
              </a:lnSpc>
              <a:spcBef>
                <a:spcPts val="168"/>
              </a:spcBef>
            </a:pPr>
            <a:r>
              <a:rPr lang="es-ES" sz="28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  <a:endParaRPr sz="28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3DF060BF-F093-624F-8215-0DAC81F39D6C}"/>
              </a:ext>
            </a:extLst>
          </p:cNvPr>
          <p:cNvSpPr txBox="1"/>
          <p:nvPr/>
        </p:nvSpPr>
        <p:spPr>
          <a:xfrm>
            <a:off x="1238560" y="1340508"/>
            <a:ext cx="1324804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0"/>
              </a:lnSpc>
              <a:spcBef>
                <a:spcPts val="168"/>
              </a:spcBef>
            </a:pPr>
            <a:r>
              <a:rPr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(Z=</a:t>
            </a:r>
            <a:r>
              <a:rPr sz="2800" b="1" spc="-9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800" b="1" spc="-35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ES" sz="28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7</a:t>
            </a:r>
            <a:r>
              <a:rPr sz="28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  <a:endParaRPr sz="28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A7D2B151-14CA-6F4E-A583-927B1DC6ADA7}"/>
              </a:ext>
            </a:extLst>
          </p:cNvPr>
          <p:cNvSpPr txBox="1"/>
          <p:nvPr/>
        </p:nvSpPr>
        <p:spPr>
          <a:xfrm>
            <a:off x="5081468" y="3787846"/>
            <a:ext cx="507932" cy="3434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0"/>
              </a:lnSpc>
              <a:spcBef>
                <a:spcPts val="127"/>
              </a:spcBef>
            </a:pPr>
            <a:r>
              <a:rPr lang="es-ES" sz="2000" spc="4" dirty="0">
                <a:solidFill>
                  <a:srgbClr val="94165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sz="2000" spc="0" dirty="0">
                <a:solidFill>
                  <a:srgbClr val="94165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endParaRPr sz="2000" dirty="0">
              <a:solidFill>
                <a:srgbClr val="94165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0C1EBEBE-C1D7-3141-8EB8-8C4F38F88530}"/>
              </a:ext>
            </a:extLst>
          </p:cNvPr>
          <p:cNvSpPr txBox="1"/>
          <p:nvPr/>
        </p:nvSpPr>
        <p:spPr>
          <a:xfrm>
            <a:off x="5413514" y="3789655"/>
            <a:ext cx="20645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0"/>
              </a:lnSpc>
              <a:spcBef>
                <a:spcPts val="127"/>
              </a:spcBef>
            </a:pPr>
            <a:r>
              <a:rPr sz="2400" spc="0" dirty="0">
                <a:solidFill>
                  <a:srgbClr val="94165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endParaRPr sz="2400" dirty="0">
              <a:solidFill>
                <a:srgbClr val="94165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9F08D79E-38DA-A34F-AACF-086E007E29D2}"/>
              </a:ext>
            </a:extLst>
          </p:cNvPr>
          <p:cNvSpPr txBox="1"/>
          <p:nvPr/>
        </p:nvSpPr>
        <p:spPr>
          <a:xfrm>
            <a:off x="168719" y="3954755"/>
            <a:ext cx="4573905" cy="6172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220"/>
              </a:lnSpc>
              <a:spcBef>
                <a:spcPts val="211"/>
              </a:spcBef>
            </a:pPr>
            <a:r>
              <a:rPr sz="4800" spc="-144" baseline="-845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ES" sz="4800" spc="0" baseline="-845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7</a:t>
            </a:r>
            <a:r>
              <a:rPr lang="es-ES" sz="4800" spc="0" baseline="644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  <a:r>
              <a:rPr sz="4800" spc="0" baseline="644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:</a:t>
            </a:r>
            <a:r>
              <a:rPr lang="es-CL" sz="4800" spc="-14" baseline="644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4000" spc="0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sz="4000" spc="4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4000" spc="0" baseline="3261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4000" spc="0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4000" spc="4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4000" spc="0" baseline="3261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4000" spc="0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sz="4000" spc="0" baseline="3261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r>
              <a:rPr sz="4000" spc="0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sz="4000" spc="4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lang="es-ES" sz="4000" spc="4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4000" spc="4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lang="es-ES" sz="4000" baseline="32611" dirty="0">
                <a:solidFill>
                  <a:srgbClr val="94165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</a:t>
            </a:r>
            <a:endParaRPr sz="4000" dirty="0">
              <a:solidFill>
                <a:srgbClr val="94165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051CD131-E5D1-3C48-B720-0264AC3C44C2}"/>
              </a:ext>
            </a:extLst>
          </p:cNvPr>
          <p:cNvSpPr txBox="1"/>
          <p:nvPr/>
        </p:nvSpPr>
        <p:spPr>
          <a:xfrm>
            <a:off x="6225425" y="3965625"/>
            <a:ext cx="3753855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6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sz="36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3600" spc="-4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36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36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3600" spc="-4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36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sz="3600" spc="0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r>
              <a:rPr lang="es-ES" sz="36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3s</a:t>
            </a:r>
            <a:r>
              <a:rPr lang="es-ES" sz="3600" spc="0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36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3p</a:t>
            </a:r>
            <a:r>
              <a:rPr lang="es-ES" sz="3600" spc="0" baseline="22086" dirty="0">
                <a:solidFill>
                  <a:srgbClr val="94165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endParaRPr sz="3600" dirty="0">
              <a:solidFill>
                <a:srgbClr val="94165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AE57927F-5E09-2D43-A49B-79031F9CB41C}"/>
              </a:ext>
            </a:extLst>
          </p:cNvPr>
          <p:cNvSpPr txBox="1"/>
          <p:nvPr/>
        </p:nvSpPr>
        <p:spPr>
          <a:xfrm>
            <a:off x="6169361" y="5527800"/>
            <a:ext cx="2078966" cy="8053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05376" marR="617421" algn="ctr">
              <a:lnSpc>
                <a:spcPts val="3785"/>
              </a:lnSpc>
              <a:spcBef>
                <a:spcPts val="189"/>
              </a:spcBef>
            </a:pPr>
            <a:r>
              <a:rPr lang="es-ES" sz="2400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  <a:r>
              <a:rPr lang="es-ES" sz="2400" baseline="24156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endParaRPr sz="24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>
              <a:lnSpc>
                <a:spcPct val="95825"/>
              </a:lnSpc>
              <a:spcBef>
                <a:spcPts val="539"/>
              </a:spcBef>
            </a:pPr>
            <a:r>
              <a:rPr lang="es-ES" sz="2000" b="1" spc="-4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</a:t>
            </a:r>
            <a:r>
              <a:rPr sz="2000" b="1" spc="4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b="1" spc="0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ón</a:t>
            </a:r>
            <a:r>
              <a:rPr sz="2000" b="1" spc="-29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0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Cloro </a:t>
            </a:r>
          </a:p>
          <a:p>
            <a:pPr algn="ctr">
              <a:lnSpc>
                <a:spcPct val="95825"/>
              </a:lnSpc>
              <a:spcBef>
                <a:spcPts val="539"/>
              </a:spcBef>
            </a:pPr>
            <a:r>
              <a:rPr lang="es-ES" sz="2000" b="1" spc="-4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</a:t>
            </a:r>
            <a:r>
              <a:rPr lang="es-ES" sz="20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Cloruro</a:t>
            </a:r>
            <a:endParaRPr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14 Rectángulo">
            <a:extLst>
              <a:ext uri="{FF2B5EF4-FFF2-40B4-BE49-F238E27FC236}">
                <a16:creationId xmlns:a16="http://schemas.microsoft.com/office/drawing/2014/main" id="{130EB65F-F69F-A047-A40E-429FB501534C}"/>
              </a:ext>
            </a:extLst>
          </p:cNvPr>
          <p:cNvSpPr/>
          <p:nvPr/>
        </p:nvSpPr>
        <p:spPr>
          <a:xfrm>
            <a:off x="146434" y="1947469"/>
            <a:ext cx="9407764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Podemos observar que el N</a:t>
            </a:r>
            <a:r>
              <a:rPr 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atómico del CLORO está más cerca del N</a:t>
            </a:r>
            <a:r>
              <a:rPr 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atómico del Argón</a:t>
            </a:r>
          </a:p>
        </p:txBody>
      </p:sp>
      <p:sp>
        <p:nvSpPr>
          <p:cNvPr id="19" name="14 Rectángulo">
            <a:extLst>
              <a:ext uri="{FF2B5EF4-FFF2-40B4-BE49-F238E27FC236}">
                <a16:creationId xmlns:a16="http://schemas.microsoft.com/office/drawing/2014/main" id="{4F1C2DA2-D018-BB45-B8D6-A3EBCA2D6288}"/>
              </a:ext>
            </a:extLst>
          </p:cNvPr>
          <p:cNvSpPr/>
          <p:nvPr/>
        </p:nvSpPr>
        <p:spPr>
          <a:xfrm>
            <a:off x="492219" y="3090836"/>
            <a:ext cx="8716193" cy="408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Si el Cloro gana un electrón                        Configuración de Argón </a:t>
            </a:r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88877659-6320-CD41-91F7-68FA41B9BCA9}"/>
              </a:ext>
            </a:extLst>
          </p:cNvPr>
          <p:cNvSpPr/>
          <p:nvPr/>
        </p:nvSpPr>
        <p:spPr>
          <a:xfrm>
            <a:off x="4506544" y="3179978"/>
            <a:ext cx="1214627" cy="213359"/>
          </a:xfrm>
          <a:custGeom>
            <a:avLst/>
            <a:gdLst/>
            <a:ahLst/>
            <a:cxnLst/>
            <a:rect l="l" t="t" r="r" b="b"/>
            <a:pathLst>
              <a:path w="1214627" h="213359">
                <a:moveTo>
                  <a:pt x="0" y="53339"/>
                </a:moveTo>
                <a:lnTo>
                  <a:pt x="1107439" y="53339"/>
                </a:lnTo>
                <a:lnTo>
                  <a:pt x="1107439" y="0"/>
                </a:lnTo>
                <a:lnTo>
                  <a:pt x="1214627" y="106679"/>
                </a:lnTo>
                <a:lnTo>
                  <a:pt x="1107439" y="213359"/>
                </a:lnTo>
                <a:lnTo>
                  <a:pt x="1107439" y="160146"/>
                </a:lnTo>
                <a:lnTo>
                  <a:pt x="0" y="160146"/>
                </a:lnTo>
                <a:lnTo>
                  <a:pt x="0" y="53339"/>
                </a:lnTo>
                <a:close/>
              </a:path>
            </a:pathLst>
          </a:custGeom>
          <a:ln w="25908">
            <a:solidFill>
              <a:schemeClr val="accent5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4B56D8FE-4481-A943-97A8-331F1A02EE7D}"/>
              </a:ext>
            </a:extLst>
          </p:cNvPr>
          <p:cNvSpPr/>
          <p:nvPr/>
        </p:nvSpPr>
        <p:spPr>
          <a:xfrm>
            <a:off x="5236988" y="6136763"/>
            <a:ext cx="493775" cy="499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5252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47D57F88-B91F-4A58-9930-47E22BE32E07}"/>
              </a:ext>
            </a:extLst>
          </p:cNvPr>
          <p:cNvSpPr txBox="1"/>
          <p:nvPr/>
        </p:nvSpPr>
        <p:spPr>
          <a:xfrm>
            <a:off x="383264" y="173750"/>
            <a:ext cx="8325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¿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Qué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pasa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 con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las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especies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iónicas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EDBAE79-909F-4D48-8B0D-767832BBD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43" y="949312"/>
            <a:ext cx="10028977" cy="575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76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33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5B10B2-2873-5F4D-B732-D2A589EE09C6}"/>
              </a:ext>
            </a:extLst>
          </p:cNvPr>
          <p:cNvSpPr txBox="1"/>
          <p:nvPr/>
        </p:nvSpPr>
        <p:spPr>
          <a:xfrm>
            <a:off x="2027435" y="2868102"/>
            <a:ext cx="7780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Ejercicios </a:t>
            </a:r>
          </a:p>
        </p:txBody>
      </p:sp>
      <p:grpSp>
        <p:nvGrpSpPr>
          <p:cNvPr id="4" name="Shape 257">
            <a:extLst>
              <a:ext uri="{FF2B5EF4-FFF2-40B4-BE49-F238E27FC236}">
                <a16:creationId xmlns:a16="http://schemas.microsoft.com/office/drawing/2014/main" id="{04B9F9FE-CAD3-B543-8CDF-E1698D657268}"/>
              </a:ext>
            </a:extLst>
          </p:cNvPr>
          <p:cNvGrpSpPr/>
          <p:nvPr/>
        </p:nvGrpSpPr>
        <p:grpSpPr>
          <a:xfrm>
            <a:off x="5125820" y="1447365"/>
            <a:ext cx="1171845" cy="1045591"/>
            <a:chOff x="5233525" y="4954450"/>
            <a:chExt cx="538275" cy="516350"/>
          </a:xfrm>
        </p:grpSpPr>
        <p:sp>
          <p:nvSpPr>
            <p:cNvPr id="5" name="Shape 258">
              <a:extLst>
                <a:ext uri="{FF2B5EF4-FFF2-40B4-BE49-F238E27FC236}">
                  <a16:creationId xmlns:a16="http://schemas.microsoft.com/office/drawing/2014/main" id="{3E8DF75F-16CC-044D-B3EB-21E22FDE5D71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Shape 259">
              <a:extLst>
                <a:ext uri="{FF2B5EF4-FFF2-40B4-BE49-F238E27FC236}">
                  <a16:creationId xmlns:a16="http://schemas.microsoft.com/office/drawing/2014/main" id="{00E51DBF-8113-B84A-A35D-3F18272B4179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Shape 260">
              <a:extLst>
                <a:ext uri="{FF2B5EF4-FFF2-40B4-BE49-F238E27FC236}">
                  <a16:creationId xmlns:a16="http://schemas.microsoft.com/office/drawing/2014/main" id="{05CBC384-9B02-6C47-A556-79B0CE94ACE9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261">
              <a:extLst>
                <a:ext uri="{FF2B5EF4-FFF2-40B4-BE49-F238E27FC236}">
                  <a16:creationId xmlns:a16="http://schemas.microsoft.com/office/drawing/2014/main" id="{7CB79486-E909-DD4B-8865-6C314698F68D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262">
              <a:extLst>
                <a:ext uri="{FF2B5EF4-FFF2-40B4-BE49-F238E27FC236}">
                  <a16:creationId xmlns:a16="http://schemas.microsoft.com/office/drawing/2014/main" id="{BAF265E0-CBE6-4040-907F-05F1F377C216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263">
              <a:extLst>
                <a:ext uri="{FF2B5EF4-FFF2-40B4-BE49-F238E27FC236}">
                  <a16:creationId xmlns:a16="http://schemas.microsoft.com/office/drawing/2014/main" id="{86187FDB-D2A0-B342-A64D-09F3799BCEDF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264">
              <a:extLst>
                <a:ext uri="{FF2B5EF4-FFF2-40B4-BE49-F238E27FC236}">
                  <a16:creationId xmlns:a16="http://schemas.microsoft.com/office/drawing/2014/main" id="{82924474-FA90-8C42-A57C-5842FE291D36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Shape 265">
              <a:extLst>
                <a:ext uri="{FF2B5EF4-FFF2-40B4-BE49-F238E27FC236}">
                  <a16:creationId xmlns:a16="http://schemas.microsoft.com/office/drawing/2014/main" id="{D426B43C-121B-804D-A231-BA36FA3616A2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Shape 266">
              <a:extLst>
                <a:ext uri="{FF2B5EF4-FFF2-40B4-BE49-F238E27FC236}">
                  <a16:creationId xmlns:a16="http://schemas.microsoft.com/office/drawing/2014/main" id="{00D2FF67-53FB-234F-B3A8-8CFDF5C33ECF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Shape 267">
              <a:extLst>
                <a:ext uri="{FF2B5EF4-FFF2-40B4-BE49-F238E27FC236}">
                  <a16:creationId xmlns:a16="http://schemas.microsoft.com/office/drawing/2014/main" id="{3F48E860-50C8-9B4E-B0BD-C55D0C2FE270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Shape 268">
              <a:extLst>
                <a:ext uri="{FF2B5EF4-FFF2-40B4-BE49-F238E27FC236}">
                  <a16:creationId xmlns:a16="http://schemas.microsoft.com/office/drawing/2014/main" id="{AC1A6B39-DB16-724E-A189-8011253BEA2F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99CD3962-A5A0-C64A-8119-D3E86C56A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706" y="135466"/>
            <a:ext cx="2116765" cy="105838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159B7BF-9338-984F-9D10-5110374C59C6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3. Orbitales Atómicos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AEE97EA-4345-8D4B-BCC7-A32269972F0F}"/>
              </a:ext>
            </a:extLst>
          </p:cNvPr>
          <p:cNvSpPr txBox="1"/>
          <p:nvPr/>
        </p:nvSpPr>
        <p:spPr>
          <a:xfrm>
            <a:off x="273064" y="275696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</p:spTree>
    <p:extLst>
      <p:ext uri="{BB962C8B-B14F-4D97-AF65-F5344CB8AC3E}">
        <p14:creationId xmlns:p14="http://schemas.microsoft.com/office/powerpoint/2010/main" val="3758980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34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38" y="245730"/>
            <a:ext cx="8991799" cy="106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.-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Escriba la configuración global y global externa de los siguientes elementos e iones</a:t>
            </a:r>
          </a:p>
        </p:txBody>
      </p:sp>
      <p:sp>
        <p:nvSpPr>
          <p:cNvPr id="38" name="AutoShape 2" descr="Resultado de imagen para EXPERIMENTO DE MILLIKAN">
            <a:extLst>
              <a:ext uri="{FF2B5EF4-FFF2-40B4-BE49-F238E27FC236}">
                <a16:creationId xmlns:a16="http://schemas.microsoft.com/office/drawing/2014/main" id="{4B996BCE-CF00-7144-A295-F126085DE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4" name="19 CuadroTexto">
            <a:extLst>
              <a:ext uri="{FF2B5EF4-FFF2-40B4-BE49-F238E27FC236}">
                <a16:creationId xmlns:a16="http://schemas.microsoft.com/office/drawing/2014/main" id="{6A7D4633-326D-254E-B60E-68E75D546A73}"/>
              </a:ext>
            </a:extLst>
          </p:cNvPr>
          <p:cNvSpPr txBox="1"/>
          <p:nvPr/>
        </p:nvSpPr>
        <p:spPr>
          <a:xfrm>
            <a:off x="228600" y="1524000"/>
            <a:ext cx="8686800" cy="467050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Litio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Carbono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Aluminio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Cloro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Zn</a:t>
            </a:r>
            <a:r>
              <a:rPr 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2+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</a:t>
            </a:r>
            <a:r>
              <a:rPr 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2+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Br-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Estroncio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Molibdeno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Antimonio </a:t>
            </a:r>
          </a:p>
        </p:txBody>
      </p:sp>
    </p:spTree>
    <p:extLst>
      <p:ext uri="{BB962C8B-B14F-4D97-AF65-F5344CB8AC3E}">
        <p14:creationId xmlns:p14="http://schemas.microsoft.com/office/powerpoint/2010/main" val="3305850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35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20" y="384719"/>
            <a:ext cx="8991799" cy="106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.-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notación orbital que representa el nivel energético principal más externo del azufre (Z = 16) en el estado neutro, es:</a:t>
            </a:r>
          </a:p>
        </p:txBody>
      </p:sp>
      <p:pic>
        <p:nvPicPr>
          <p:cNvPr id="21" name="16 Imagen">
            <a:extLst>
              <a:ext uri="{FF2B5EF4-FFF2-40B4-BE49-F238E27FC236}">
                <a16:creationId xmlns:a16="http://schemas.microsoft.com/office/drawing/2014/main" id="{EC9D83C0-80C9-0F49-82A3-B02451BEA2F1}"/>
              </a:ext>
            </a:extLst>
          </p:cNvPr>
          <p:cNvPicPr/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20" y="2073796"/>
            <a:ext cx="3751585" cy="3672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390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36</a:t>
            </a:fld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6684" y="1426351"/>
            <a:ext cx="609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05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" name="15 Rectángulo">
            <a:extLst>
              <a:ext uri="{FF2B5EF4-FFF2-40B4-BE49-F238E27FC236}">
                <a16:creationId xmlns:a16="http://schemas.microsoft.com/office/drawing/2014/main" id="{2F4F4978-3A8B-6D4E-9D39-492571B7D8F2}"/>
              </a:ext>
            </a:extLst>
          </p:cNvPr>
          <p:cNvSpPr/>
          <p:nvPr/>
        </p:nvSpPr>
        <p:spPr>
          <a:xfrm>
            <a:off x="1835696" y="239559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Números Cuánticos</a:t>
            </a:r>
          </a:p>
        </p:txBody>
      </p:sp>
      <p:sp>
        <p:nvSpPr>
          <p:cNvPr id="28" name="2 CuadroTexto">
            <a:extLst>
              <a:ext uri="{FF2B5EF4-FFF2-40B4-BE49-F238E27FC236}">
                <a16:creationId xmlns:a16="http://schemas.microsoft.com/office/drawing/2014/main" id="{F6B2FC2C-73D6-994B-8918-ABF928959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834" y="1249753"/>
            <a:ext cx="9145346" cy="143885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Para describir la distribución de los electrones, la mecánica cuántica necesita cuatro </a:t>
            </a:r>
            <a:r>
              <a:rPr lang="es-MX" altLang="es-CL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números cuánticos</a:t>
            </a: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que son derivados de la solución matemática de la ecuación Schödinger.</a:t>
            </a:r>
            <a:endParaRPr lang="es-ES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711DC1F-F757-B144-A5A5-73E7D39B2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054" y="3350260"/>
            <a:ext cx="7954334" cy="298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18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569B08AB-0C04-7543-B81E-E8E2E77D7857}"/>
              </a:ext>
            </a:extLst>
          </p:cNvPr>
          <p:cNvSpPr txBox="1"/>
          <p:nvPr/>
        </p:nvSpPr>
        <p:spPr>
          <a:xfrm>
            <a:off x="5607604" y="5046556"/>
            <a:ext cx="1592985" cy="1076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7015" algn="ctr">
              <a:lnSpc>
                <a:spcPts val="1939"/>
              </a:lnSpc>
              <a:spcBef>
                <a:spcPts val="97"/>
              </a:spcBef>
            </a:pPr>
            <a:r>
              <a:rPr sz="2000" spc="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nd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ica</a:t>
            </a: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</a:t>
            </a:r>
            <a:endParaRPr sz="2000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indent="4267" algn="ctr">
              <a:lnSpc>
                <a:spcPct val="99945"/>
              </a:lnSpc>
            </a:pP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ie</a:t>
            </a:r>
            <a:r>
              <a:rPr sz="2000" spc="-1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tac</a:t>
            </a: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-1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 </a:t>
            </a: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2000" spc="-1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sz="2000" spc="-1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al</a:t>
            </a:r>
            <a:r>
              <a:rPr sz="2000" spc="19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 l</a:t>
            </a:r>
            <a:r>
              <a:rPr sz="2000" spc="-1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2000" spc="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000" spc="-1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it</a:t>
            </a: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sz="2000" spc="-1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</a:t>
            </a:r>
            <a:endParaRPr sz="2000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4" name="object 4">
            <a:extLst>
              <a:ext uri="{FF2B5EF4-FFF2-40B4-BE49-F238E27FC236}">
                <a16:creationId xmlns:a16="http://schemas.microsoft.com/office/drawing/2014/main" id="{A97DDBAC-6751-024D-8B79-2F5CD9158F2E}"/>
              </a:ext>
            </a:extLst>
          </p:cNvPr>
          <p:cNvSpPr txBox="1"/>
          <p:nvPr/>
        </p:nvSpPr>
        <p:spPr>
          <a:xfrm>
            <a:off x="8103085" y="5046201"/>
            <a:ext cx="1609778" cy="10772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30" algn="ctr">
              <a:lnSpc>
                <a:spcPts val="1939"/>
              </a:lnSpc>
              <a:spcBef>
                <a:spcPts val="97"/>
              </a:spcBef>
            </a:pPr>
            <a:r>
              <a:rPr sz="2000" spc="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sz="2000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ica</a:t>
            </a:r>
            <a:r>
              <a:rPr sz="2000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</a:t>
            </a:r>
            <a:endParaRPr sz="2000" dirty="0">
              <a:solidFill>
                <a:srgbClr val="9420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12700" algn="ctr">
              <a:lnSpc>
                <a:spcPct val="100041"/>
              </a:lnSpc>
            </a:pP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</a:t>
            </a:r>
            <a:r>
              <a:rPr sz="2000" spc="-1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tido</a:t>
            </a:r>
            <a:r>
              <a:rPr sz="2000" spc="9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 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000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sz="2000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sz="2000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-19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sz="2000" spc="9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</a:t>
            </a:r>
            <a:r>
              <a:rPr sz="2000" spc="-19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 </a:t>
            </a:r>
            <a:r>
              <a:rPr sz="2000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sz="2000" spc="-1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ec</a:t>
            </a:r>
            <a:r>
              <a:rPr sz="2000" spc="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000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endParaRPr sz="2000" dirty="0">
              <a:solidFill>
                <a:srgbClr val="9420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5" name="object 3">
            <a:extLst>
              <a:ext uri="{FF2B5EF4-FFF2-40B4-BE49-F238E27FC236}">
                <a16:creationId xmlns:a16="http://schemas.microsoft.com/office/drawing/2014/main" id="{9B2E8352-6EC8-7647-863E-DB12C6144835}"/>
              </a:ext>
            </a:extLst>
          </p:cNvPr>
          <p:cNvSpPr txBox="1"/>
          <p:nvPr/>
        </p:nvSpPr>
        <p:spPr>
          <a:xfrm>
            <a:off x="716257" y="5046556"/>
            <a:ext cx="1592985" cy="7920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335" algn="ctr">
              <a:lnSpc>
                <a:spcPts val="1939"/>
              </a:lnSpc>
              <a:spcBef>
                <a:spcPts val="97"/>
              </a:spcBef>
            </a:pPr>
            <a:r>
              <a:rPr sz="2000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sz="2000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</a:t>
            </a:r>
            <a:r>
              <a:rPr sz="2000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ica</a:t>
            </a:r>
            <a:r>
              <a:rPr sz="2000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</a:t>
            </a:r>
            <a:endParaRPr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12700" marR="34335" algn="ctr">
              <a:lnSpc>
                <a:spcPct val="95825"/>
              </a:lnSpc>
            </a:pPr>
            <a:r>
              <a:rPr sz="2000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sz="2000" spc="-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sz="2000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sz="2000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000" spc="-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</a:t>
            </a:r>
            <a:r>
              <a:rPr sz="2000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ía</a:t>
            </a:r>
            <a:r>
              <a:rPr sz="2000" spc="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</a:t>
            </a:r>
            <a:endParaRPr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12700" algn="ctr">
              <a:lnSpc>
                <a:spcPct val="95825"/>
              </a:lnSpc>
              <a:spcBef>
                <a:spcPts val="40"/>
              </a:spcBef>
            </a:pPr>
            <a:r>
              <a:rPr sz="2000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sz="2000" spc="-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 </a:t>
            </a:r>
            <a:r>
              <a:rPr sz="2000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000" spc="-19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  <a:r>
              <a:rPr sz="2000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it</a:t>
            </a:r>
            <a:r>
              <a:rPr sz="2000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sz="2000" spc="-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sz="2000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</a:t>
            </a:r>
            <a:endParaRPr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6" name="object 2">
            <a:extLst>
              <a:ext uri="{FF2B5EF4-FFF2-40B4-BE49-F238E27FC236}">
                <a16:creationId xmlns:a16="http://schemas.microsoft.com/office/drawing/2014/main" id="{ECEF2AE2-F146-6A40-8A62-4B751FD47AC7}"/>
              </a:ext>
            </a:extLst>
          </p:cNvPr>
          <p:cNvSpPr txBox="1"/>
          <p:nvPr/>
        </p:nvSpPr>
        <p:spPr>
          <a:xfrm>
            <a:off x="3122073" y="5057224"/>
            <a:ext cx="1791033" cy="7813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335" algn="ctr">
              <a:lnSpc>
                <a:spcPts val="1939"/>
              </a:lnSpc>
              <a:spcBef>
                <a:spcPts val="97"/>
              </a:spcBef>
            </a:pPr>
            <a:r>
              <a:rPr sz="2000" spc="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nd</a:t>
            </a:r>
            <a:r>
              <a:rPr sz="2000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ica</a:t>
            </a:r>
            <a:r>
              <a:rPr sz="2000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</a:t>
            </a:r>
            <a:endParaRPr sz="2000" dirty="0">
              <a:solidFill>
                <a:srgbClr val="FF93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12700" marR="34335" algn="ctr">
              <a:lnSpc>
                <a:spcPct val="95825"/>
              </a:lnSpc>
            </a:pPr>
            <a:r>
              <a:rPr sz="2000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</a:t>
            </a:r>
            <a:r>
              <a:rPr sz="2000" spc="-9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</a:t>
            </a:r>
            <a:endParaRPr sz="2000" dirty="0">
              <a:solidFill>
                <a:srgbClr val="FF93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12700" algn="ctr">
              <a:lnSpc>
                <a:spcPct val="95825"/>
              </a:lnSpc>
              <a:spcBef>
                <a:spcPts val="5"/>
              </a:spcBef>
            </a:pPr>
            <a:r>
              <a:rPr sz="2000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sz="2000" spc="-19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 </a:t>
            </a:r>
            <a:r>
              <a:rPr sz="2000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000" spc="-19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  <a:r>
              <a:rPr sz="2000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it</a:t>
            </a:r>
            <a:r>
              <a:rPr sz="2000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sz="2000" spc="-1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sz="2000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</a:t>
            </a:r>
            <a:endParaRPr sz="2000" dirty="0">
              <a:solidFill>
                <a:srgbClr val="FF93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7" name="2 CuadroTexto">
            <a:extLst>
              <a:ext uri="{FF2B5EF4-FFF2-40B4-BE49-F238E27FC236}">
                <a16:creationId xmlns:a16="http://schemas.microsoft.com/office/drawing/2014/main" id="{F17FAA08-83A8-9C4F-BE9D-363D423EB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531" y="310209"/>
            <a:ext cx="8519778" cy="97719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Para determinar la posición probable de un electrón en una átomo dependemos de una función de onda u orbital</a:t>
            </a:r>
            <a:endParaRPr lang="es-ES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8" name="object 18">
            <a:extLst>
              <a:ext uri="{FF2B5EF4-FFF2-40B4-BE49-F238E27FC236}">
                <a16:creationId xmlns:a16="http://schemas.microsoft.com/office/drawing/2014/main" id="{9DF65F09-24F0-C148-8BF9-EF25D0F4504C}"/>
              </a:ext>
            </a:extLst>
          </p:cNvPr>
          <p:cNvSpPr/>
          <p:nvPr/>
        </p:nvSpPr>
        <p:spPr>
          <a:xfrm>
            <a:off x="4527739" y="1656622"/>
            <a:ext cx="284988" cy="571500"/>
          </a:xfrm>
          <a:custGeom>
            <a:avLst/>
            <a:gdLst/>
            <a:ahLst/>
            <a:cxnLst/>
            <a:rect l="l" t="t" r="r" b="b"/>
            <a:pathLst>
              <a:path w="284988" h="571500">
                <a:moveTo>
                  <a:pt x="142494" y="571500"/>
                </a:moveTo>
                <a:lnTo>
                  <a:pt x="284988" y="428625"/>
                </a:lnTo>
                <a:lnTo>
                  <a:pt x="213741" y="428625"/>
                </a:lnTo>
                <a:lnTo>
                  <a:pt x="213741" y="0"/>
                </a:lnTo>
                <a:lnTo>
                  <a:pt x="71247" y="0"/>
                </a:lnTo>
                <a:lnTo>
                  <a:pt x="71247" y="428625"/>
                </a:lnTo>
                <a:lnTo>
                  <a:pt x="0" y="428625"/>
                </a:lnTo>
                <a:lnTo>
                  <a:pt x="142494" y="571500"/>
                </a:lnTo>
                <a:close/>
              </a:path>
            </a:pathLst>
          </a:custGeom>
          <a:solidFill>
            <a:srgbClr val="AAAAAA"/>
          </a:solidFill>
          <a:ln>
            <a:solidFill>
              <a:srgbClr val="AAAAA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9" name="2 CuadroTexto">
            <a:extLst>
              <a:ext uri="{FF2B5EF4-FFF2-40B4-BE49-F238E27FC236}">
                <a16:creationId xmlns:a16="http://schemas.microsoft.com/office/drawing/2014/main" id="{73F2388B-95B5-4744-A79C-B780CE42A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315" y="2380512"/>
            <a:ext cx="8042849" cy="51552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525" indent="53975" algn="ctr">
              <a:lnSpc>
                <a:spcPct val="150000"/>
              </a:lnSpc>
              <a:defRPr/>
            </a:pP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Las Variables de la función son los </a:t>
            </a:r>
            <a:r>
              <a:rPr lang="es-ES" altLang="es-CL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Números Cuánticos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7406E12-50DD-0D41-B3EC-63FE314A3B4C}"/>
              </a:ext>
            </a:extLst>
          </p:cNvPr>
          <p:cNvSpPr txBox="1"/>
          <p:nvPr/>
        </p:nvSpPr>
        <p:spPr>
          <a:xfrm>
            <a:off x="3239354" y="3634481"/>
            <a:ext cx="1430448" cy="923330"/>
          </a:xfrm>
          <a:prstGeom prst="rect">
            <a:avLst/>
          </a:prstGeom>
          <a:solidFill>
            <a:srgbClr val="FF9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sz="5400" i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D3561029-624C-CC49-910B-615DEBA5E60E}"/>
              </a:ext>
            </a:extLst>
          </p:cNvPr>
          <p:cNvSpPr txBox="1"/>
          <p:nvPr/>
        </p:nvSpPr>
        <p:spPr>
          <a:xfrm>
            <a:off x="797526" y="3634481"/>
            <a:ext cx="1430448" cy="923330"/>
          </a:xfrm>
          <a:prstGeom prst="rect">
            <a:avLst/>
          </a:prstGeom>
          <a:solidFill>
            <a:srgbClr val="008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sz="5400" i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BE19DD42-A51B-A740-94FE-8D607DBD3142}"/>
              </a:ext>
            </a:extLst>
          </p:cNvPr>
          <p:cNvSpPr txBox="1"/>
          <p:nvPr/>
        </p:nvSpPr>
        <p:spPr>
          <a:xfrm>
            <a:off x="5639688" y="3634481"/>
            <a:ext cx="1430448" cy="923330"/>
          </a:xfrm>
          <a:prstGeom prst="rect">
            <a:avLst/>
          </a:prstGeom>
          <a:solidFill>
            <a:srgbClr val="01189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sz="5400" i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</a:t>
            </a:r>
            <a:r>
              <a:rPr lang="es-ES_tradnl" sz="5400" baseline="-25000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endParaRPr lang="es-ES_tradnl" sz="5400" i="1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B911C7C6-758C-0646-AA73-D8216F70E679}"/>
              </a:ext>
            </a:extLst>
          </p:cNvPr>
          <p:cNvSpPr txBox="1"/>
          <p:nvPr/>
        </p:nvSpPr>
        <p:spPr>
          <a:xfrm>
            <a:off x="8103085" y="3634481"/>
            <a:ext cx="1430448" cy="923330"/>
          </a:xfrm>
          <a:prstGeom prst="rect">
            <a:avLst/>
          </a:prstGeom>
          <a:solidFill>
            <a:srgbClr val="94209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sz="5400" i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</a:t>
            </a:r>
            <a:r>
              <a:rPr lang="es-ES_tradnl" sz="5400" baseline="-25000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endParaRPr lang="es-ES_tradnl" sz="5400" i="1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920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6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21" name="object 15">
            <a:extLst>
              <a:ext uri="{FF2B5EF4-FFF2-40B4-BE49-F238E27FC236}">
                <a16:creationId xmlns:a16="http://schemas.microsoft.com/office/drawing/2014/main" id="{76786817-41D4-0E47-965E-12FDBB6237D2}"/>
              </a:ext>
            </a:extLst>
          </p:cNvPr>
          <p:cNvSpPr/>
          <p:nvPr/>
        </p:nvSpPr>
        <p:spPr>
          <a:xfrm>
            <a:off x="3314700" y="1812756"/>
            <a:ext cx="495300" cy="512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B89B7B47-DDBD-D840-9630-7505A5145262}"/>
              </a:ext>
            </a:extLst>
          </p:cNvPr>
          <p:cNvSpPr/>
          <p:nvPr/>
        </p:nvSpPr>
        <p:spPr>
          <a:xfrm>
            <a:off x="3401567" y="1812756"/>
            <a:ext cx="493775" cy="512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A54E55C5-2641-D740-AA46-C964EE6CC6BA}"/>
              </a:ext>
            </a:extLst>
          </p:cNvPr>
          <p:cNvSpPr/>
          <p:nvPr/>
        </p:nvSpPr>
        <p:spPr>
          <a:xfrm>
            <a:off x="6197862" y="2633895"/>
            <a:ext cx="3746907" cy="3897279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009EBF0B-8A67-4440-8543-2ACDEACC1E42}"/>
              </a:ext>
            </a:extLst>
          </p:cNvPr>
          <p:cNvSpPr txBox="1"/>
          <p:nvPr/>
        </p:nvSpPr>
        <p:spPr>
          <a:xfrm>
            <a:off x="0" y="352201"/>
            <a:ext cx="7734609" cy="4761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461927" algn="ctr">
              <a:lnSpc>
                <a:spcPts val="2960"/>
              </a:lnSpc>
              <a:spcBef>
                <a:spcPts val="148"/>
              </a:spcBef>
            </a:pPr>
            <a:r>
              <a:rPr lang="es-CL" sz="28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Nú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</a:t>
            </a:r>
            <a:r>
              <a:rPr lang="es-CL" sz="2800" b="1" spc="-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ro</a:t>
            </a:r>
            <a:r>
              <a:rPr lang="es-CL" sz="2800" b="1" spc="-165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Cuá</a:t>
            </a:r>
            <a:r>
              <a:rPr lang="es-CL" sz="2800" b="1" spc="-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tico</a:t>
            </a:r>
            <a:r>
              <a:rPr lang="es-CL" sz="2800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Pri</a:t>
            </a:r>
            <a:r>
              <a:rPr lang="es-CL" sz="28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nc</a:t>
            </a:r>
            <a:r>
              <a:rPr lang="es-CL" sz="28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lang="es-CL" sz="2800" b="1" spc="-339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lang="es-CL" sz="28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al</a:t>
            </a:r>
            <a:r>
              <a:rPr lang="es-CL" sz="28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(N)</a:t>
            </a:r>
            <a:endParaRPr lang="es-CL" sz="28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9" name="2 CuadroTexto">
            <a:extLst>
              <a:ext uri="{FF2B5EF4-FFF2-40B4-BE49-F238E27FC236}">
                <a16:creationId xmlns:a16="http://schemas.microsoft.com/office/drawing/2014/main" id="{435F6ECC-1251-CE4C-BDB9-01DA43617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706" y="1436147"/>
            <a:ext cx="7734610" cy="199285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Describe el nivel de energía principal que el electrón ocupa.</a:t>
            </a:r>
          </a:p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Puede ser cualquier entero positivo: </a:t>
            </a:r>
          </a:p>
          <a:p>
            <a:pPr marL="9525" indent="53975" algn="just">
              <a:lnSpc>
                <a:spcPct val="150000"/>
              </a:lnSpc>
              <a:defRPr/>
            </a:pPr>
            <a:r>
              <a:rPr lang="es-CL" sz="24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n=</a:t>
            </a:r>
            <a:r>
              <a:rPr lang="es-CL" sz="2400" b="1" spc="-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4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1,2,3</a:t>
            </a:r>
            <a:r>
              <a:rPr lang="es-CL" sz="24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</a:t>
            </a:r>
            <a:r>
              <a:rPr lang="es-CL" sz="24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CL" sz="24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</a:t>
            </a:r>
            <a:r>
              <a:rPr lang="es-CL" sz="24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r>
              <a:rPr lang="es-CL" sz="2400" b="1" spc="-4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4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r>
              <a:rPr lang="es-CL" sz="2400" b="1" spc="-9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4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endParaRPr lang="es-MX" altLang="es-CL" sz="24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Determina la distancia al núcleo de un electrón</a:t>
            </a:r>
            <a:endParaRPr lang="es-ES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997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7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01E24999-350F-6E48-B19C-93EB4AA6B7CA}"/>
              </a:ext>
            </a:extLst>
          </p:cNvPr>
          <p:cNvSpPr/>
          <p:nvPr/>
        </p:nvSpPr>
        <p:spPr>
          <a:xfrm>
            <a:off x="2517582" y="2215045"/>
            <a:ext cx="493775" cy="5303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6EA70B41-CE16-7E4C-8FD9-F60BB6183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34422"/>
              </p:ext>
            </p:extLst>
          </p:nvPr>
        </p:nvGraphicFramePr>
        <p:xfrm>
          <a:off x="690309" y="823034"/>
          <a:ext cx="8128000" cy="4030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79805">
                  <a:extLst>
                    <a:ext uri="{9D8B030D-6E8A-4147-A177-3AD203B41FA5}">
                      <a16:colId xmlns:a16="http://schemas.microsoft.com/office/drawing/2014/main" val="4204730038"/>
                    </a:ext>
                  </a:extLst>
                </a:gridCol>
                <a:gridCol w="4848195">
                  <a:extLst>
                    <a:ext uri="{9D8B030D-6E8A-4147-A177-3AD203B41FA5}">
                      <a16:colId xmlns:a16="http://schemas.microsoft.com/office/drawing/2014/main" val="29451523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_tradnl" sz="2000" dirty="0">
                          <a:solidFill>
                            <a:schemeClr val="bg1"/>
                          </a:solidFill>
                        </a:rPr>
                        <a:t>Número máximo de electrones permitidos por nivel de energía principal</a:t>
                      </a:r>
                      <a:endParaRPr lang="es-ES_tradnl" sz="2000" dirty="0">
                        <a:solidFill>
                          <a:schemeClr val="bg1"/>
                        </a:solidFill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8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02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Nivel de energía principal, </a:t>
                      </a:r>
                      <a:r>
                        <a:rPr lang="es-ES_tradnl" sz="2000" dirty="0">
                          <a:solidFill>
                            <a:srgbClr val="0080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</a:t>
                      </a:r>
                    </a:p>
                  </a:txBody>
                  <a:tcPr>
                    <a:lnB w="381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Número máximo de electrones permitidos por nivel de energía =2</a:t>
                      </a:r>
                      <a:r>
                        <a:rPr lang="es-ES_tradnl" sz="2000" dirty="0">
                          <a:solidFill>
                            <a:srgbClr val="0080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</a:t>
                      </a:r>
                      <a:r>
                        <a:rPr lang="es-ES_tradnl" sz="2000" baseline="30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>
                    <a:lnB w="381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753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</a:t>
                      </a:r>
                    </a:p>
                  </a:txBody>
                  <a:tcPr>
                    <a:lnT w="381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2(</a:t>
                      </a:r>
                      <a:r>
                        <a:rPr lang="es-ES_tradnl" sz="2000" b="1" dirty="0">
                          <a:solidFill>
                            <a:srgbClr val="0080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</a:t>
                      </a: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)</a:t>
                      </a:r>
                      <a:r>
                        <a:rPr lang="es-ES_tradnl" sz="2000" baseline="30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 </a:t>
                      </a: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= 2</a:t>
                      </a:r>
                    </a:p>
                  </a:txBody>
                  <a:tcPr>
                    <a:lnT w="381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14025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2(</a:t>
                      </a:r>
                      <a:r>
                        <a:rPr lang="es-ES_tradnl" sz="2000" b="1" dirty="0">
                          <a:solidFill>
                            <a:srgbClr val="0080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)</a:t>
                      </a:r>
                      <a:r>
                        <a:rPr lang="es-ES_tradnl" sz="2000" baseline="30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 </a:t>
                      </a: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=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931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  2(</a:t>
                      </a:r>
                      <a:r>
                        <a:rPr lang="es-ES_tradnl" sz="2000" b="1" dirty="0">
                          <a:solidFill>
                            <a:srgbClr val="0080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</a:t>
                      </a: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)</a:t>
                      </a:r>
                      <a:r>
                        <a:rPr lang="es-ES_tradnl" sz="2000" baseline="30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 </a:t>
                      </a: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= 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259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  2(</a:t>
                      </a:r>
                      <a:r>
                        <a:rPr lang="es-ES_tradnl" sz="2000" b="1" dirty="0">
                          <a:solidFill>
                            <a:srgbClr val="0080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4</a:t>
                      </a: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)</a:t>
                      </a:r>
                      <a:r>
                        <a:rPr lang="es-ES_tradnl" sz="2000" baseline="30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 </a:t>
                      </a: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=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039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5</a:t>
                      </a:r>
                    </a:p>
                  </a:txBody>
                  <a:tcPr>
                    <a:lnB w="381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  2(</a:t>
                      </a:r>
                      <a:r>
                        <a:rPr lang="es-ES_tradnl" sz="2000" b="1" dirty="0">
                          <a:solidFill>
                            <a:srgbClr val="0080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5</a:t>
                      </a: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)</a:t>
                      </a:r>
                      <a:r>
                        <a:rPr lang="es-ES_tradnl" sz="2000" baseline="30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 </a:t>
                      </a: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= 50</a:t>
                      </a:r>
                    </a:p>
                  </a:txBody>
                  <a:tcPr>
                    <a:lnB w="381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7664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60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8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FA4573A5-CEC5-1D42-A75F-3FAF49D62F80}"/>
              </a:ext>
            </a:extLst>
          </p:cNvPr>
          <p:cNvSpPr txBox="1"/>
          <p:nvPr/>
        </p:nvSpPr>
        <p:spPr>
          <a:xfrm>
            <a:off x="397485" y="431309"/>
            <a:ext cx="8067931" cy="4616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0"/>
              </a:lnSpc>
              <a:spcBef>
                <a:spcPts val="127"/>
              </a:spcBef>
            </a:pPr>
            <a:r>
              <a:rPr lang="es-CL" sz="2400" b="1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lang="es-CL" sz="2400" b="1" spc="-1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ú</a:t>
            </a:r>
            <a:r>
              <a:rPr lang="es-CL" sz="2400" b="1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</a:t>
            </a:r>
            <a:r>
              <a:rPr lang="es-CL" sz="2400" b="1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CL" sz="2400" b="1" spc="-1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lang="es-CL" sz="2400" b="1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CL" sz="2400" b="1" spc="25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400" b="1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lang="es-CL" sz="2400" b="1" spc="-1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</a:t>
            </a:r>
            <a:r>
              <a:rPr lang="es-CL" sz="2400" b="1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á</a:t>
            </a:r>
            <a:r>
              <a:rPr lang="es-CL" sz="2400" b="1" spc="-1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lang="es-CL" sz="2400" b="1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tico</a:t>
            </a:r>
            <a:r>
              <a:rPr lang="es-CL" sz="2400" b="1" spc="79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400" b="1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</a:t>
            </a:r>
            <a:r>
              <a:rPr lang="es-CL" sz="2400" b="1" spc="-1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CL" sz="2400" b="1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CL" sz="2400" b="1" spc="-23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400" b="1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</a:t>
            </a:r>
            <a:r>
              <a:rPr lang="es-CL" sz="2400" b="1" spc="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</a:t>
            </a:r>
            <a:r>
              <a:rPr lang="es-CL" sz="2400" b="1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CL" sz="2400" b="1" spc="-1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lang="es-CL" sz="2400" b="1" spc="-109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lang="es-CL" sz="2400" b="1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CL" sz="2400" b="1" spc="-259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400" b="1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lang="es-CL" sz="2400" b="1" spc="-1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lang="es-CL" sz="2400" b="1" spc="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</a:t>
            </a:r>
            <a:r>
              <a:rPr lang="es-CL" sz="2400" b="1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</a:t>
            </a:r>
            <a:r>
              <a:rPr lang="es-CL" sz="2400" b="1" spc="-1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CL" sz="2400" b="1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lang="es-CL" sz="2400" b="1" spc="-1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lang="es-CL" sz="24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(</a:t>
            </a:r>
            <a:r>
              <a:rPr lang="es-CL" sz="2400" b="1" i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CL" sz="24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  <a:endParaRPr lang="es-CL" sz="2400" dirty="0">
              <a:solidFill>
                <a:srgbClr val="FF93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1" name="2 Rectángulo">
            <a:extLst>
              <a:ext uri="{FF2B5EF4-FFF2-40B4-BE49-F238E27FC236}">
                <a16:creationId xmlns:a16="http://schemas.microsoft.com/office/drawing/2014/main" id="{1468DDC3-0149-C946-9AA1-859E4D658C64}"/>
              </a:ext>
            </a:extLst>
          </p:cNvPr>
          <p:cNvSpPr/>
          <p:nvPr/>
        </p:nvSpPr>
        <p:spPr>
          <a:xfrm>
            <a:off x="267489" y="1191334"/>
            <a:ext cx="8954859" cy="236218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número cuántico secundario (</a:t>
            </a:r>
            <a:r>
              <a:rPr lang="es-ES" altLang="es-C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  <a:r>
              <a:rPr lang="es-ES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esta asociada a la forma del espacio que ocupa el electrón.</a:t>
            </a:r>
          </a:p>
          <a:p>
            <a:pPr algn="just">
              <a:lnSpc>
                <a:spcPct val="150000"/>
              </a:lnSpc>
            </a:pP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 valor depende del número cuántico  principal n, pudiendo variar desde 0 hasta una unidad menos que éste (desde 0 hasta n-1) y determina el tipo de orbital que ocupa el electrón. 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F9FC1F76-44AE-EB4D-93B4-D8745BE2A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448952"/>
              </p:ext>
            </p:extLst>
          </p:nvPr>
        </p:nvGraphicFramePr>
        <p:xfrm>
          <a:off x="746299" y="3943775"/>
          <a:ext cx="8127999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5650684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7603494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78836689"/>
                    </a:ext>
                  </a:extLst>
                </a:gridCol>
              </a:tblGrid>
              <a:tr h="3498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Tipo de Orbital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rgbClr val="FF93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Valor </a:t>
                      </a:r>
                      <a:r>
                        <a:rPr lang="es-ES_tradnl" sz="2400" i="1" dirty="0">
                          <a:solidFill>
                            <a:srgbClr val="FF93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l</a:t>
                      </a:r>
                      <a:r>
                        <a:rPr lang="es-ES_tradnl" sz="2400" dirty="0">
                          <a:solidFill>
                            <a:srgbClr val="FF93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rgbClr val="FF93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(n-1)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No de electrones 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2(2 x </a:t>
                      </a:r>
                      <a:r>
                        <a:rPr lang="es-ES_tradnl" sz="2400" i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l</a:t>
                      </a:r>
                      <a:r>
                        <a:rPr lang="es-ES_tradnl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 +1)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1021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s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rgbClr val="FF93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0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4964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rgbClr val="FF93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556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rgbClr val="FF93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76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f</a:t>
                      </a:r>
                    </a:p>
                  </a:txBody>
                  <a:tcPr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rgbClr val="FF93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14</a:t>
                      </a:r>
                    </a:p>
                  </a:txBody>
                  <a:tcPr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186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3777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9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2" name="2 CuadroTexto">
            <a:extLst>
              <a:ext uri="{FF2B5EF4-FFF2-40B4-BE49-F238E27FC236}">
                <a16:creationId xmlns:a16="http://schemas.microsoft.com/office/drawing/2014/main" id="{40DB76B6-4256-3D45-87B0-DE72E0514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100" y="1141035"/>
            <a:ext cx="8688930" cy="97719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Determina la orientación espacial de los orbitales m</a:t>
            </a:r>
            <a:r>
              <a:rPr lang="es-MX" alt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puede tomar valores enteros desde – </a:t>
            </a:r>
            <a:r>
              <a:rPr lang="es-MX" altLang="es-C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hasta + </a:t>
            </a:r>
            <a:r>
              <a:rPr lang="es-MX" altLang="es-C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incluyendo cero. </a:t>
            </a:r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4DBEA578-29C3-1943-9F8C-EE2E3EBF2E77}"/>
              </a:ext>
            </a:extLst>
          </p:cNvPr>
          <p:cNvSpPr txBox="1"/>
          <p:nvPr/>
        </p:nvSpPr>
        <p:spPr>
          <a:xfrm>
            <a:off x="253691" y="379568"/>
            <a:ext cx="7734609" cy="5120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461927" algn="ctr">
              <a:lnSpc>
                <a:spcPts val="2960"/>
              </a:lnSpc>
              <a:spcBef>
                <a:spcPts val="148"/>
              </a:spcBef>
            </a:pPr>
            <a:r>
              <a:rPr lang="es-CL" sz="2800" b="1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Nú</a:t>
            </a:r>
            <a:r>
              <a:rPr lang="es-CL" sz="2800" b="1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</a:t>
            </a:r>
            <a:r>
              <a:rPr lang="es-CL" sz="2800" b="1" spc="-1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CL" sz="2800" b="1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ro</a:t>
            </a:r>
            <a:r>
              <a:rPr lang="es-CL" sz="2800" b="1" spc="-165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Cuá</a:t>
            </a:r>
            <a:r>
              <a:rPr lang="es-CL" sz="2800" b="1" spc="-1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lang="es-CL" sz="2800" b="1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tico</a:t>
            </a:r>
            <a:r>
              <a:rPr lang="es-CL" sz="28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Magn</a:t>
            </a:r>
            <a:r>
              <a:rPr lang="es-CL" sz="2800" b="1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éticos</a:t>
            </a:r>
            <a:r>
              <a:rPr lang="es-CL" sz="28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800" b="1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(m</a:t>
            </a:r>
            <a:r>
              <a:rPr lang="es-ES" sz="2800" b="1" spc="0" baseline="-25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ES" sz="2800" b="1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  <a:endParaRPr sz="2800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BF6403D-D5EC-3F40-A8DE-22B9C522E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91" y="2691227"/>
            <a:ext cx="5316505" cy="3904308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522E3DB-5FAA-A946-A53E-4F3ADF3EF459}"/>
              </a:ext>
            </a:extLst>
          </p:cNvPr>
          <p:cNvSpPr/>
          <p:nvPr/>
        </p:nvSpPr>
        <p:spPr>
          <a:xfrm>
            <a:off x="5657594" y="4022309"/>
            <a:ext cx="4381328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25" indent="53975" algn="ctr">
              <a:lnSpc>
                <a:spcPct val="150000"/>
              </a:lnSpc>
              <a:defRPr/>
            </a:pPr>
            <a:r>
              <a:rPr lang="es-ES" altLang="es-CL" sz="2800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</a:t>
            </a:r>
            <a:r>
              <a:rPr lang="es-ES" altLang="es-CL" sz="2800" baseline="-25000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 </a:t>
            </a:r>
            <a:r>
              <a:rPr lang="es-ES" altLang="es-CL" sz="2800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= (-</a:t>
            </a:r>
            <a:r>
              <a:rPr lang="es-ES" altLang="es-CL" sz="2800" i="1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 </a:t>
            </a:r>
            <a:r>
              <a:rPr lang="es-ES" altLang="es-CL" sz="2800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),…., 0,…..,(+</a:t>
            </a:r>
            <a:r>
              <a:rPr lang="es-ES" altLang="es-CL" sz="2800" i="1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 </a:t>
            </a:r>
            <a:r>
              <a:rPr lang="es-ES" altLang="es-CL" sz="2800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982125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7577</TotalTime>
  <Words>1544</Words>
  <Application>Microsoft Office PowerPoint</Application>
  <PresentationFormat>Panorámica</PresentationFormat>
  <Paragraphs>300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Comic Sans MS</vt:lpstr>
      <vt:lpstr>Karla</vt:lpstr>
      <vt:lpstr>Lucida Sans Unicode</vt:lpstr>
      <vt:lpstr>Wingdings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Química General Ingeniería</dc:title>
  <dc:creator>Marlen Gutierrez Cutino</dc:creator>
  <cp:lastModifiedBy>Mauricio Antonio Lucero Muñoz</cp:lastModifiedBy>
  <cp:revision>213</cp:revision>
  <dcterms:created xsi:type="dcterms:W3CDTF">2020-03-19T23:47:38Z</dcterms:created>
  <dcterms:modified xsi:type="dcterms:W3CDTF">2022-08-25T18:55:23Z</dcterms:modified>
</cp:coreProperties>
</file>